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5"/>
  </p:sldMasterIdLst>
  <p:notesMasterIdLst>
    <p:notesMasterId r:id="rId22"/>
  </p:notesMasterIdLst>
  <p:sldIdLst>
    <p:sldId id="335" r:id="rId6"/>
    <p:sldId id="338" r:id="rId7"/>
    <p:sldId id="349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12" r:id="rId21"/>
  </p:sldIdLst>
  <p:sldSz cx="9144000" cy="5143500" type="screen16x9"/>
  <p:notesSz cx="6797675" cy="9928225"/>
  <p:embeddedFontLst>
    <p:embeddedFont>
      <p:font typeface="Open Sans ExtraBold" charset="0"/>
      <p:bold r:id="rId23"/>
      <p:boldItalic r:id="rId24"/>
    </p:embeddedFont>
    <p:embeddedFont>
      <p:font typeface="XO Thames" pitchFamily="18" charset="0"/>
      <p:regular r:id="rId25"/>
      <p:bold r:id="rId26"/>
      <p:italic r:id="rId27"/>
      <p:boldItalic r:id="rId28"/>
    </p:embeddedFont>
    <p:embeddedFont>
      <p:font typeface="Candara" pitchFamily="34" charset="0"/>
      <p:regular r:id="rId29"/>
      <p:bold r:id="rId30"/>
      <p:italic r:id="rId31"/>
      <p:boldItalic r:id="rId32"/>
    </p:embeddedFont>
    <p:embeddedFont>
      <p:font typeface="Arial Black" pitchFamily="34" charset="0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EB83EA2-F7C2-4C7B-B5C1-55360AF5D1BD}">
  <a:tblStyle styleId="{5EB83EA2-F7C2-4C7B-B5C1-55360AF5D1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64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4342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7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362d286f3_1_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285988" y="1354288"/>
            <a:ext cx="4572000" cy="11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2801525" y="2735325"/>
            <a:ext cx="35409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195736" y="4637985"/>
            <a:ext cx="4468280" cy="364519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2344EC"/>
                </a:solidFill>
                <a:latin typeface="XO Thames" pitchFamily="18" charset="0"/>
              </a:rPr>
              <a:t>Административный отдел 2024 г. </a:t>
            </a:r>
            <a:endParaRPr lang="ru-RU" sz="1600" b="1" dirty="0">
              <a:solidFill>
                <a:srgbClr val="2344EC"/>
              </a:solidFill>
              <a:latin typeface="XO Thames" pitchFamily="18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15616" y="339502"/>
            <a:ext cx="6912768" cy="79208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Управление Федеральной службы государственной статистики по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Астраханской области и республике Калмыкия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17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56" y="2554884"/>
            <a:ext cx="2340099" cy="244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15"/>
          <p:cNvSpPr txBox="1">
            <a:spLocks/>
          </p:cNvSpPr>
          <p:nvPr/>
        </p:nvSpPr>
        <p:spPr>
          <a:xfrm>
            <a:off x="1547664" y="1563638"/>
            <a:ext cx="4752528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Обзор типичных нарушений, выявленных в результате </a:t>
            </a:r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анализа Справок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 доходах, расходах, об имуществе и обязательствах имущественного </a:t>
            </a:r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характера (за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отчетный период 2023 </a:t>
            </a:r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г.) в 2024 г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35496" y="1424634"/>
            <a:ext cx="4032448" cy="2697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chemeClr val="tx1"/>
                </a:solidFill>
              </a:rPr>
              <a:t>Информация </a:t>
            </a:r>
            <a:r>
              <a:rPr lang="ru-RU" sz="1200" b="1" dirty="0">
                <a:solidFill>
                  <a:schemeClr val="tx1"/>
                </a:solidFill>
              </a:rPr>
              <a:t>о ценных </a:t>
            </a:r>
            <a:r>
              <a:rPr lang="ru-RU" sz="1200" b="1" dirty="0" smtClean="0">
                <a:solidFill>
                  <a:schemeClr val="tx1"/>
                </a:solidFill>
              </a:rPr>
              <a:t>бумагах указывается </a:t>
            </a:r>
            <a:r>
              <a:rPr lang="ru-RU" sz="1200" b="1" dirty="0">
                <a:solidFill>
                  <a:schemeClr val="tx1"/>
                </a:solidFill>
              </a:rPr>
              <a:t>не в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полном объеме.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</a:rPr>
              <a:t>Неверно </a:t>
            </a:r>
            <a:r>
              <a:rPr lang="ru-RU" sz="1200" b="1" dirty="0">
                <a:solidFill>
                  <a:schemeClr val="tx1"/>
                </a:solidFill>
              </a:rPr>
              <a:t>указывается информация об уставном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капитале </a:t>
            </a:r>
            <a:r>
              <a:rPr lang="ru-RU" sz="1200" b="1" dirty="0">
                <a:solidFill>
                  <a:schemeClr val="tx1"/>
                </a:solidFill>
              </a:rPr>
              <a:t>организации, доле и основании участия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r>
              <a:rPr lang="ru-RU" sz="1600" b="1" dirty="0">
                <a:solidFill>
                  <a:srgbClr val="FF0000"/>
                </a:solidFill>
              </a:rPr>
              <a:t>.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В подразделе 5.2 «Иные ценные бумаги» не </a:t>
            </a:r>
            <a:r>
              <a:rPr lang="ru-RU" sz="1200" b="1" dirty="0" smtClean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указывается </a:t>
            </a:r>
            <a:r>
              <a:rPr lang="ru-RU" sz="1200" b="1" dirty="0">
                <a:solidFill>
                  <a:schemeClr val="tx1"/>
                </a:solidFill>
              </a:rPr>
              <a:t>либо неверно указывается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информация </a:t>
            </a:r>
            <a:r>
              <a:rPr lang="ru-RU" sz="1200" b="1" dirty="0">
                <a:solidFill>
                  <a:schemeClr val="tx1"/>
                </a:solidFill>
              </a:rPr>
              <a:t>о подлежащих отражению в данном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разделе </a:t>
            </a:r>
            <a:r>
              <a:rPr lang="ru-RU" sz="1200" b="1" dirty="0">
                <a:solidFill>
                  <a:schemeClr val="tx1"/>
                </a:solidFill>
              </a:rPr>
              <a:t>ценных бумагах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306209" y="1286466"/>
            <a:ext cx="4790960" cy="3805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chemeClr val="tx1"/>
                </a:solidFill>
              </a:rPr>
              <a:t>Указываются </a:t>
            </a:r>
            <a:r>
              <a:rPr lang="ru-RU" sz="1200" b="1" dirty="0">
                <a:solidFill>
                  <a:schemeClr val="tx1"/>
                </a:solidFill>
              </a:rPr>
              <a:t>сведения об имеющихся ценных бумагах, долях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участия </a:t>
            </a:r>
            <a:r>
              <a:rPr lang="ru-RU" sz="1200" b="1" dirty="0">
                <a:solidFill>
                  <a:schemeClr val="tx1"/>
                </a:solidFill>
              </a:rPr>
              <a:t>в уставных капиталах коммерческих организаций и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фондах.</a:t>
            </a:r>
            <a:endParaRPr lang="ru-RU" sz="1200" b="1" dirty="0" smtClean="0">
              <a:solidFill>
                <a:srgbClr val="2344EC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</a:rPr>
              <a:t>Указывается </a:t>
            </a:r>
            <a:r>
              <a:rPr lang="ru-RU" sz="1200" b="1" dirty="0">
                <a:solidFill>
                  <a:schemeClr val="tx1"/>
                </a:solidFill>
              </a:rPr>
              <a:t>общая сумма денежных поступлений на счет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за </a:t>
            </a:r>
            <a:r>
              <a:rPr lang="ru-RU" sz="1200" b="1" dirty="0">
                <a:solidFill>
                  <a:schemeClr val="tx1"/>
                </a:solidFill>
              </a:rPr>
              <a:t>отчетный период, если указанная сумма </a:t>
            </a:r>
            <a:r>
              <a:rPr lang="ru-RU" sz="1200" b="1" dirty="0" smtClean="0">
                <a:solidFill>
                  <a:schemeClr val="tx1"/>
                </a:solidFill>
              </a:rPr>
              <a:t> превышает общий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доход </a:t>
            </a:r>
            <a:r>
              <a:rPr lang="ru-RU" sz="1200" b="1" dirty="0">
                <a:solidFill>
                  <a:schemeClr val="tx1"/>
                </a:solidFill>
              </a:rPr>
              <a:t>служащего (работника) и его супруги </a:t>
            </a:r>
            <a:r>
              <a:rPr lang="ru-RU" sz="1200" b="1" dirty="0" smtClean="0">
                <a:solidFill>
                  <a:schemeClr val="tx1"/>
                </a:solidFill>
              </a:rPr>
              <a:t> (</a:t>
            </a:r>
            <a:r>
              <a:rPr lang="ru-RU" sz="1200" b="1" dirty="0">
                <a:solidFill>
                  <a:schemeClr val="tx1"/>
                </a:solidFill>
              </a:rPr>
              <a:t>супруга) за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отчетный </a:t>
            </a:r>
            <a:r>
              <a:rPr lang="ru-RU" sz="1200" b="1" dirty="0">
                <a:solidFill>
                  <a:schemeClr val="tx1"/>
                </a:solidFill>
              </a:rPr>
              <a:t>период и два предшествующих ему </a:t>
            </a:r>
            <a:r>
              <a:rPr lang="ru-RU" sz="1200" b="1" dirty="0" smtClean="0">
                <a:solidFill>
                  <a:schemeClr val="tx1"/>
                </a:solidFill>
              </a:rPr>
              <a:t>года.</a:t>
            </a:r>
            <a:r>
              <a:rPr lang="ru-RU" sz="1200" b="1" dirty="0">
                <a:solidFill>
                  <a:schemeClr val="tx1"/>
                </a:solidFill>
              </a:rPr>
              <a:t> Уставный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капитал </a:t>
            </a:r>
            <a:r>
              <a:rPr lang="ru-RU" sz="1200" b="1" dirty="0">
                <a:solidFill>
                  <a:schemeClr val="tx1"/>
                </a:solidFill>
              </a:rPr>
              <a:t>организации указывается согласно </a:t>
            </a:r>
            <a:r>
              <a:rPr lang="ru-RU" sz="1200" b="1" dirty="0" smtClean="0">
                <a:solidFill>
                  <a:schemeClr val="tx1"/>
                </a:solidFill>
              </a:rPr>
              <a:t> учредительным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документам </a:t>
            </a:r>
            <a:r>
              <a:rPr lang="ru-RU" sz="1200" b="1" dirty="0">
                <a:solidFill>
                  <a:schemeClr val="tx1"/>
                </a:solidFill>
              </a:rPr>
              <a:t>организации по состоянию на </a:t>
            </a:r>
            <a:r>
              <a:rPr lang="ru-RU" sz="1200" b="1" dirty="0" smtClean="0">
                <a:solidFill>
                  <a:schemeClr val="tx1"/>
                </a:solidFill>
              </a:rPr>
              <a:t>отчетную </a:t>
            </a:r>
            <a:r>
              <a:rPr lang="ru-RU" sz="1200" b="1" dirty="0">
                <a:solidFill>
                  <a:schemeClr val="tx1"/>
                </a:solidFill>
              </a:rPr>
              <a:t>дату. В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целях </a:t>
            </a:r>
            <a:r>
              <a:rPr lang="ru-RU" sz="1200" b="1" dirty="0">
                <a:solidFill>
                  <a:schemeClr val="tx1"/>
                </a:solidFill>
              </a:rPr>
              <a:t>получения информации об уставном </a:t>
            </a:r>
            <a:r>
              <a:rPr lang="ru-RU" sz="1200" b="1" dirty="0" smtClean="0">
                <a:solidFill>
                  <a:schemeClr val="tx1"/>
                </a:solidFill>
              </a:rPr>
              <a:t>капитале  </a:t>
            </a:r>
            <a:r>
              <a:rPr lang="ru-RU" sz="1200" b="1" dirty="0" err="1" smtClean="0">
                <a:solidFill>
                  <a:schemeClr val="tx1"/>
                </a:solidFill>
              </a:rPr>
              <a:t>организа</a:t>
            </a:r>
            <a:r>
              <a:rPr lang="ru-RU" sz="1200" b="1" dirty="0" smtClean="0">
                <a:solidFill>
                  <a:schemeClr val="tx1"/>
                </a:solidFill>
              </a:rPr>
              <a:t>-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</a:t>
            </a:r>
            <a:r>
              <a:rPr lang="ru-RU" sz="1200" b="1" dirty="0" err="1" smtClean="0">
                <a:solidFill>
                  <a:schemeClr val="tx1"/>
                </a:solidFill>
              </a:rPr>
              <a:t>ции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допускается использование данных </a:t>
            </a:r>
            <a:r>
              <a:rPr lang="ru-RU" sz="1200" b="1" dirty="0" smtClean="0">
                <a:solidFill>
                  <a:schemeClr val="tx1"/>
                </a:solidFill>
              </a:rPr>
              <a:t>из официальных 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источников </a:t>
            </a:r>
            <a:r>
              <a:rPr lang="ru-RU" sz="1200" b="1" dirty="0">
                <a:solidFill>
                  <a:schemeClr val="tx1"/>
                </a:solidFill>
              </a:rPr>
              <a:t>в </a:t>
            </a:r>
            <a:r>
              <a:rPr lang="ru-RU" sz="1200" b="1" dirty="0" smtClean="0">
                <a:solidFill>
                  <a:schemeClr val="tx1"/>
                </a:solidFill>
              </a:rPr>
              <a:t>информационно телекоммуникационной </a:t>
            </a:r>
            <a:r>
              <a:rPr lang="ru-RU" sz="1200" b="1" dirty="0">
                <a:solidFill>
                  <a:schemeClr val="tx1"/>
                </a:solidFill>
              </a:rPr>
              <a:t>сети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"Интернет".</a:t>
            </a:r>
            <a:endParaRPr lang="ru-RU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r>
              <a:rPr lang="ru-RU" sz="1200" b="1" dirty="0">
                <a:solidFill>
                  <a:schemeClr val="tx1"/>
                </a:solidFill>
              </a:rPr>
              <a:t>В подразделе 5.2 раздела 5 справки указываются все ценные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бумаги </a:t>
            </a:r>
            <a:r>
              <a:rPr lang="ru-RU" sz="1200" b="1" dirty="0">
                <a:solidFill>
                  <a:schemeClr val="tx1"/>
                </a:solidFill>
              </a:rPr>
              <a:t>по видам (облигации, векселя и другие), за исключением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акций</a:t>
            </a:r>
            <a:r>
              <a:rPr lang="ru-RU" sz="1200" b="1" dirty="0">
                <a:solidFill>
                  <a:schemeClr val="tx1"/>
                </a:solidFill>
              </a:rPr>
              <a:t>, указанных в подразделе 5.1 раздела 5 справки.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11560" y="197300"/>
            <a:ext cx="7848872" cy="80196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Раздел 5 «Сведения о ценных бумагах»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подраздел 5.1 «Акции и иное участие в коммерческих организациях и фондах», подраздел 5.2 «Иные ценные бумаги»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6156176" y="1262114"/>
            <a:ext cx="659482" cy="1532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1578833" y="1271366"/>
            <a:ext cx="589213" cy="14401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4655256" y="1040223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5736" y="1040223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7814"/>
            <a:ext cx="240654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223316" y="1724595"/>
            <a:ext cx="4204667" cy="2697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chemeClr val="tx1"/>
                </a:solidFill>
              </a:rPr>
              <a:t>Указываются </a:t>
            </a:r>
            <a:r>
              <a:rPr lang="ru-RU" sz="1200" b="1" dirty="0">
                <a:solidFill>
                  <a:schemeClr val="tx1"/>
                </a:solidFill>
              </a:rPr>
              <a:t>не все объекты недвижимого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имущества</a:t>
            </a:r>
            <a:r>
              <a:rPr lang="ru-RU" sz="1200" b="1" dirty="0">
                <a:solidFill>
                  <a:schemeClr val="tx1"/>
                </a:solidFill>
              </a:rPr>
              <a:t>, находящиеся в пользовании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2.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Не </a:t>
            </a:r>
            <a:r>
              <a:rPr lang="ru-RU" sz="1200" b="1" dirty="0">
                <a:solidFill>
                  <a:schemeClr val="tx1"/>
                </a:solidFill>
              </a:rPr>
              <a:t>полностью указывается информация в графе </a:t>
            </a:r>
            <a:r>
              <a:rPr lang="ru-RU" sz="1200" b="1" dirty="0" smtClean="0">
                <a:solidFill>
                  <a:schemeClr val="tx1"/>
                </a:solidFill>
              </a:rPr>
              <a:t>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«</a:t>
            </a:r>
            <a:r>
              <a:rPr lang="ru-RU" sz="1200" b="1" dirty="0">
                <a:solidFill>
                  <a:schemeClr val="tx1"/>
                </a:solidFill>
              </a:rPr>
              <a:t>Основание пользования» подраздела 6.1 «Объекты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недвижимого </a:t>
            </a:r>
            <a:r>
              <a:rPr lang="ru-RU" sz="1200" b="1" dirty="0">
                <a:solidFill>
                  <a:schemeClr val="tx1"/>
                </a:solidFill>
              </a:rPr>
              <a:t>имущества, находящиеся в пользовании</a:t>
            </a:r>
            <a:r>
              <a:rPr lang="ru-RU" sz="1200" b="1" dirty="0" smtClean="0">
                <a:solidFill>
                  <a:schemeClr val="tx1"/>
                </a:solidFill>
              </a:rPr>
              <a:t>».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427984" y="1693012"/>
            <a:ext cx="4392488" cy="3439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chemeClr val="tx1"/>
                </a:solidFill>
              </a:rPr>
              <a:t>Отражается </a:t>
            </a:r>
            <a:r>
              <a:rPr lang="ru-RU" sz="1200" b="1" dirty="0">
                <a:solidFill>
                  <a:schemeClr val="tx1"/>
                </a:solidFill>
              </a:rPr>
              <a:t>недвижимое имущество (муниципальное,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ведомственное</a:t>
            </a:r>
            <a:r>
              <a:rPr lang="ru-RU" sz="1200" b="1" dirty="0">
                <a:solidFill>
                  <a:schemeClr val="tx1"/>
                </a:solidFill>
              </a:rPr>
              <a:t>, арендованное и т.п.), находившееся по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состоянию </a:t>
            </a:r>
            <a:r>
              <a:rPr lang="ru-RU" sz="1200" b="1" dirty="0">
                <a:solidFill>
                  <a:schemeClr val="tx1"/>
                </a:solidFill>
              </a:rPr>
              <a:t>на отчетную дату во временном пользовании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(</a:t>
            </a:r>
            <a:r>
              <a:rPr lang="ru-RU" sz="1200" b="1" dirty="0">
                <a:solidFill>
                  <a:schemeClr val="tx1"/>
                </a:solidFill>
              </a:rPr>
              <a:t>не в собственности) </a:t>
            </a:r>
            <a:r>
              <a:rPr lang="ru-RU" sz="1200" b="1" dirty="0" smtClean="0">
                <a:solidFill>
                  <a:schemeClr val="tx1"/>
                </a:solidFill>
              </a:rPr>
              <a:t>служащего, </a:t>
            </a:r>
            <a:r>
              <a:rPr lang="ru-RU" sz="1200" b="1" dirty="0">
                <a:solidFill>
                  <a:schemeClr val="tx1"/>
                </a:solidFill>
              </a:rPr>
              <a:t>его супруги (супруга),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несовершеннолетних </a:t>
            </a:r>
            <a:r>
              <a:rPr lang="ru-RU" sz="1200" b="1" dirty="0">
                <a:solidFill>
                  <a:schemeClr val="tx1"/>
                </a:solidFill>
              </a:rPr>
              <a:t>детей, а также основание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пользования </a:t>
            </a:r>
            <a:r>
              <a:rPr lang="ru-RU" sz="1200" b="1" dirty="0">
                <a:solidFill>
                  <a:schemeClr val="tx1"/>
                </a:solidFill>
              </a:rPr>
              <a:t>(договор найма, договор аренды,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фактическое </a:t>
            </a:r>
            <a:r>
              <a:rPr lang="ru-RU" sz="1200" b="1" dirty="0">
                <a:solidFill>
                  <a:schemeClr val="tx1"/>
                </a:solidFill>
              </a:rPr>
              <a:t>предоставление и др</a:t>
            </a:r>
            <a:r>
              <a:rPr lang="ru-RU" sz="1200" b="1" dirty="0" smtClean="0">
                <a:solidFill>
                  <a:schemeClr val="tx1"/>
                </a:solidFill>
              </a:rPr>
              <a:t>.).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</a:rPr>
              <a:t>Указываются </a:t>
            </a:r>
            <a:r>
              <a:rPr lang="ru-RU" sz="1200" b="1" dirty="0">
                <a:solidFill>
                  <a:schemeClr val="tx1"/>
                </a:solidFill>
              </a:rPr>
              <a:t>основание пользования (договор,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фактическое </a:t>
            </a:r>
            <a:r>
              <a:rPr lang="ru-RU" sz="1200" b="1" dirty="0">
                <a:solidFill>
                  <a:schemeClr val="tx1"/>
                </a:solidFill>
              </a:rPr>
              <a:t>предоставление и др.), а также реквизиты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(</a:t>
            </a:r>
            <a:r>
              <a:rPr lang="ru-RU" sz="1200" b="1" dirty="0">
                <a:solidFill>
                  <a:schemeClr val="tx1"/>
                </a:solidFill>
              </a:rPr>
              <a:t>дата, номер) соответствующего договора или акта. Если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имущество </a:t>
            </a:r>
            <a:r>
              <a:rPr lang="ru-RU" sz="1200" b="1" dirty="0">
                <a:solidFill>
                  <a:schemeClr val="tx1"/>
                </a:solidFill>
              </a:rPr>
              <a:t>предоставлено в безвозмездное пользование </a:t>
            </a:r>
            <a:r>
              <a:rPr lang="ru-RU" sz="1200" b="1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физическим </a:t>
            </a:r>
            <a:r>
              <a:rPr lang="ru-RU" sz="1200" b="1" dirty="0">
                <a:solidFill>
                  <a:schemeClr val="tx1"/>
                </a:solidFill>
              </a:rPr>
              <a:t>лицом (имеет место </a:t>
            </a:r>
            <a:r>
              <a:rPr lang="ru-RU" sz="1200" b="1" dirty="0" smtClean="0">
                <a:solidFill>
                  <a:schemeClr val="tx1"/>
                </a:solidFill>
              </a:rPr>
              <a:t>фактическое предоста-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вление</a:t>
            </a:r>
            <a:r>
              <a:rPr lang="ru-RU" sz="1200" b="1" dirty="0">
                <a:solidFill>
                  <a:schemeClr val="tx1"/>
                </a:solidFill>
              </a:rPr>
              <a:t>), рекомендуется указывать фамилию, имя и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отчество </a:t>
            </a:r>
            <a:r>
              <a:rPr lang="ru-RU" sz="1200" b="1" dirty="0">
                <a:solidFill>
                  <a:schemeClr val="tx1"/>
                </a:solidFill>
              </a:rPr>
              <a:t>лица, предоставившего объект недвижимого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имущества.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11560" y="339502"/>
            <a:ext cx="7848872" cy="8019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Раздел 6 «Сведения об обязательствах имущественного характера»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подраздел 6.1 «Объекты недвижимого имущества, находящиеся в пользовании»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7028180" y="1508645"/>
            <a:ext cx="659482" cy="19290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1331640" y="1520193"/>
            <a:ext cx="589213" cy="14401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5508104" y="1272877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67327" y="1297318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3" y="3075806"/>
            <a:ext cx="374624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3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60" y="3528430"/>
            <a:ext cx="2636999" cy="16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10419" y="1635646"/>
            <a:ext cx="4392487" cy="2697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подразделе 6.2 «Срочные обязательства финансового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характера</a:t>
            </a:r>
            <a:r>
              <a:rPr lang="ru-RU" sz="1200" b="1" dirty="0">
                <a:solidFill>
                  <a:schemeClr val="tx1"/>
                </a:solidFill>
              </a:rPr>
              <a:t>» служащий не указывает срочные </a:t>
            </a:r>
            <a:r>
              <a:rPr lang="ru-RU" sz="1200" b="1" dirty="0" smtClean="0">
                <a:solidFill>
                  <a:schemeClr val="tx1"/>
                </a:solidFill>
              </a:rPr>
              <a:t> обязательства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финансового </a:t>
            </a:r>
            <a:r>
              <a:rPr lang="ru-RU" sz="1200" b="1" dirty="0">
                <a:solidFill>
                  <a:schemeClr val="tx1"/>
                </a:solidFill>
              </a:rPr>
              <a:t>характера (заем, кредит и </a:t>
            </a:r>
            <a:r>
              <a:rPr lang="ru-RU" sz="1200" b="1" dirty="0" smtClean="0">
                <a:solidFill>
                  <a:schemeClr val="tx1"/>
                </a:solidFill>
              </a:rPr>
              <a:t> другие</a:t>
            </a:r>
            <a:r>
              <a:rPr lang="ru-RU" sz="1200" b="1" dirty="0">
                <a:solidFill>
                  <a:schemeClr val="tx1"/>
                </a:solidFill>
              </a:rPr>
              <a:t>) либо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неправильно </a:t>
            </a:r>
            <a:r>
              <a:rPr lang="ru-RU" sz="1200" b="1" dirty="0">
                <a:solidFill>
                  <a:schemeClr val="tx1"/>
                </a:solidFill>
              </a:rPr>
              <a:t>отражает информацию об </a:t>
            </a:r>
            <a:r>
              <a:rPr lang="ru-RU" sz="1200" b="1" dirty="0" smtClean="0">
                <a:solidFill>
                  <a:schemeClr val="tx1"/>
                </a:solidFill>
              </a:rPr>
              <a:t> указанных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обязательствах.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2. </a:t>
            </a:r>
            <a:r>
              <a:rPr lang="ru-RU" sz="1200" b="1" dirty="0">
                <a:solidFill>
                  <a:schemeClr val="tx1"/>
                </a:solidFill>
              </a:rPr>
              <a:t>В подразделе 6.2 «Срочные обязательства финансового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характера</a:t>
            </a:r>
            <a:r>
              <a:rPr lang="ru-RU" sz="1200" b="1" dirty="0">
                <a:solidFill>
                  <a:schemeClr val="tx1"/>
                </a:solidFill>
              </a:rPr>
              <a:t>» служащий в графе «Кредитор (должник)»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неверно </a:t>
            </a:r>
            <a:r>
              <a:rPr lang="ru-RU" sz="1200" b="1" dirty="0">
                <a:solidFill>
                  <a:schemeClr val="tx1"/>
                </a:solidFill>
              </a:rPr>
              <a:t>определяет тип второй стороны.</a:t>
            </a:r>
            <a:endParaRPr 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319464" y="1639977"/>
            <a:ext cx="4824536" cy="3503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chemeClr val="tx1"/>
                </a:solidFill>
              </a:rPr>
              <a:t>Указывается </a:t>
            </a:r>
            <a:r>
              <a:rPr lang="ru-RU" sz="1200" b="1" dirty="0">
                <a:solidFill>
                  <a:schemeClr val="tx1"/>
                </a:solidFill>
              </a:rPr>
              <a:t>каждое имеющееся на отчетную дату срочное обязательство финансового характера на сумму, </a:t>
            </a:r>
            <a:r>
              <a:rPr lang="ru-RU" sz="1200" b="1" u="sng" dirty="0">
                <a:solidFill>
                  <a:srgbClr val="2344EC"/>
                </a:solidFill>
              </a:rPr>
              <a:t>равную или превышающую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500 000</a:t>
            </a:r>
            <a:r>
              <a:rPr lang="ru-RU" sz="1200" b="1" dirty="0">
                <a:solidFill>
                  <a:srgbClr val="FF0000"/>
                </a:solidFill>
              </a:rPr>
              <a:t> рублей</a:t>
            </a:r>
            <a:r>
              <a:rPr lang="ru-RU" sz="1200" b="1" dirty="0">
                <a:solidFill>
                  <a:schemeClr val="tx1"/>
                </a:solidFill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</a:rPr>
              <a:t>Подлежат </a:t>
            </a:r>
            <a:r>
              <a:rPr lang="ru-RU" sz="1200" b="1" dirty="0">
                <a:solidFill>
                  <a:schemeClr val="tx1"/>
                </a:solidFill>
              </a:rPr>
              <a:t>указанию</a:t>
            </a:r>
            <a:r>
              <a:rPr lang="ru-RU" sz="1200" b="1" dirty="0" smtClean="0">
                <a:solidFill>
                  <a:schemeClr val="tx1"/>
                </a:solidFill>
              </a:rPr>
              <a:t>: </a:t>
            </a:r>
            <a:r>
              <a:rPr lang="ru-RU" sz="1200" b="1" dirty="0">
                <a:solidFill>
                  <a:schemeClr val="tx1"/>
                </a:solidFill>
              </a:rPr>
              <a:t>договор ипотечного </a:t>
            </a:r>
            <a:r>
              <a:rPr lang="ru-RU" sz="1200" b="1" dirty="0" smtClean="0">
                <a:solidFill>
                  <a:schemeClr val="tx1"/>
                </a:solidFill>
              </a:rPr>
              <a:t>кредитования, </a:t>
            </a:r>
            <a:r>
              <a:rPr lang="ru-RU" sz="1200" b="1" dirty="0">
                <a:solidFill>
                  <a:schemeClr val="tx1"/>
                </a:solidFill>
              </a:rPr>
              <a:t>договор военной </a:t>
            </a:r>
            <a:r>
              <a:rPr lang="ru-RU" sz="1200" b="1" dirty="0" smtClean="0">
                <a:solidFill>
                  <a:schemeClr val="tx1"/>
                </a:solidFill>
              </a:rPr>
              <a:t>ипотеки,</a:t>
            </a:r>
            <a:endParaRPr lang="ru-RU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договор </a:t>
            </a:r>
            <a:r>
              <a:rPr lang="ru-RU" sz="1200" b="1" dirty="0">
                <a:solidFill>
                  <a:schemeClr val="tx1"/>
                </a:solidFill>
              </a:rPr>
              <a:t>участия в долевом строительстве объекта </a:t>
            </a:r>
            <a:r>
              <a:rPr lang="ru-RU" sz="1200" b="1" dirty="0" smtClean="0">
                <a:solidFill>
                  <a:schemeClr val="tx1"/>
                </a:solidFill>
              </a:rPr>
              <a:t>недвижимости, </a:t>
            </a:r>
            <a:r>
              <a:rPr lang="ru-RU" sz="1200" b="1" dirty="0">
                <a:solidFill>
                  <a:schemeClr val="tx1"/>
                </a:solidFill>
              </a:rPr>
              <a:t>договор о предоставлении </a:t>
            </a:r>
            <a:r>
              <a:rPr lang="ru-RU" sz="1200" b="1" dirty="0" smtClean="0">
                <a:solidFill>
                  <a:schemeClr val="tx1"/>
                </a:solidFill>
              </a:rPr>
              <a:t>потребительского кредита, </a:t>
            </a:r>
            <a:r>
              <a:rPr lang="ru-RU" sz="1200" b="1" dirty="0">
                <a:solidFill>
                  <a:schemeClr val="tx1"/>
                </a:solidFill>
              </a:rPr>
              <a:t>в том числе при наличии у лица кредитной карты с доступным лимитом овердрафта </a:t>
            </a:r>
            <a:r>
              <a:rPr lang="ru-RU" sz="1200" b="1" dirty="0" smtClean="0">
                <a:solidFill>
                  <a:schemeClr val="tx1"/>
                </a:solidFill>
              </a:rPr>
              <a:t>(обязательство возникшее </a:t>
            </a:r>
            <a:r>
              <a:rPr lang="ru-RU" sz="1200" b="1" dirty="0">
                <a:solidFill>
                  <a:schemeClr val="tx1"/>
                </a:solidFill>
              </a:rPr>
              <a:t>в связи с имеющейся задолженностью по кредитной карте на конец отчетного периода равной или превышающей 500 000 рублей</a:t>
            </a:r>
            <a:r>
              <a:rPr lang="ru-RU" sz="1200" b="1" dirty="0" smtClean="0">
                <a:solidFill>
                  <a:schemeClr val="tx1"/>
                </a:solidFill>
              </a:rPr>
              <a:t>), договор займа, обязательства </a:t>
            </a:r>
            <a:r>
              <a:rPr lang="ru-RU" sz="1200" b="1" dirty="0">
                <a:solidFill>
                  <a:schemeClr val="tx1"/>
                </a:solidFill>
              </a:rPr>
              <a:t>по договору поручительства </a:t>
            </a:r>
            <a:r>
              <a:rPr lang="ru-RU" sz="1200" b="1" dirty="0" smtClean="0">
                <a:solidFill>
                  <a:schemeClr val="tx1"/>
                </a:solidFill>
              </a:rPr>
              <a:t>и т.д.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</a:rPr>
              <a:t>Необходимо правильно определить тип </a:t>
            </a:r>
            <a:r>
              <a:rPr lang="ru-RU" sz="1200" b="1" dirty="0">
                <a:solidFill>
                  <a:schemeClr val="tx1"/>
                </a:solidFill>
              </a:rPr>
              <a:t>второй стороны. Если кредитором </a:t>
            </a:r>
            <a:r>
              <a:rPr lang="ru-RU" sz="1200" b="1" dirty="0" smtClean="0">
                <a:solidFill>
                  <a:schemeClr val="tx1"/>
                </a:solidFill>
              </a:rPr>
              <a:t>или (должником) является </a:t>
            </a:r>
            <a:r>
              <a:rPr lang="ru-RU" sz="1200" b="1" dirty="0">
                <a:solidFill>
                  <a:schemeClr val="tx1"/>
                </a:solidFill>
              </a:rPr>
              <a:t>банк, то тип второй стороны выбирается </a:t>
            </a:r>
            <a:r>
              <a:rPr lang="ru-RU" sz="1200" b="1" dirty="0">
                <a:solidFill>
                  <a:srgbClr val="FF0000"/>
                </a:solidFill>
              </a:rPr>
              <a:t>«юридическое лицо»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rgbClr val="2344EC"/>
                </a:solidFill>
              </a:rPr>
              <a:t>и заполняется его ИНН, ОГРН и адрес юридического лица</a:t>
            </a:r>
            <a:r>
              <a:rPr lang="ru-RU" sz="1200" b="1" dirty="0">
                <a:solidFill>
                  <a:schemeClr val="tx1"/>
                </a:solidFill>
              </a:rPr>
              <a:t>. Если </a:t>
            </a:r>
            <a:r>
              <a:rPr lang="ru-RU" sz="1200" b="1" dirty="0" smtClean="0">
                <a:solidFill>
                  <a:schemeClr val="tx1"/>
                </a:solidFill>
              </a:rPr>
              <a:t>кредитором или (должником) </a:t>
            </a:r>
            <a:r>
              <a:rPr lang="ru-RU" sz="1200" b="1" dirty="0">
                <a:solidFill>
                  <a:schemeClr val="tx1"/>
                </a:solidFill>
              </a:rPr>
              <a:t>является гражданин, то выбирается тип второй стороны </a:t>
            </a:r>
            <a:r>
              <a:rPr lang="ru-RU" sz="1200" b="1" dirty="0">
                <a:solidFill>
                  <a:srgbClr val="FF0000"/>
                </a:solidFill>
              </a:rPr>
              <a:t>«физическое </a:t>
            </a:r>
            <a:r>
              <a:rPr lang="ru-RU" sz="1200" b="1" dirty="0" smtClean="0">
                <a:solidFill>
                  <a:srgbClr val="FF0000"/>
                </a:solidFill>
              </a:rPr>
              <a:t>лицо» </a:t>
            </a:r>
            <a:r>
              <a:rPr lang="ru-RU" sz="1200" b="1" dirty="0" smtClean="0">
                <a:solidFill>
                  <a:srgbClr val="2344EC"/>
                </a:solidFill>
              </a:rPr>
              <a:t>указывается ФИО и адрес  регистрации. </a:t>
            </a:r>
            <a:endParaRPr lang="ru-RU" sz="1200" b="1" dirty="0">
              <a:solidFill>
                <a:srgbClr val="2344EC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11560" y="339502"/>
            <a:ext cx="7848872" cy="80196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Раздел 6 «Сведения об обязательствах имущественного характера»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Подраздел 6.2 «Срочные обязательства финансового характера»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6516216" y="1308263"/>
            <a:ext cx="576064" cy="39939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1619672" y="1321140"/>
            <a:ext cx="517257" cy="31450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4983576" y="1049455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23728" y="1046027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06" y="4040188"/>
            <a:ext cx="34147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24" y="2606949"/>
            <a:ext cx="2771800" cy="188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77" y="3096120"/>
            <a:ext cx="3015530" cy="201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10419" y="1635646"/>
            <a:ext cx="4392487" cy="2697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разделе 7 </a:t>
            </a:r>
            <a:r>
              <a:rPr lang="ru-RU" sz="1200" b="1" dirty="0" smtClean="0">
                <a:solidFill>
                  <a:schemeClr val="tx1"/>
                </a:solidFill>
              </a:rPr>
              <a:t>служащим </a:t>
            </a:r>
            <a:r>
              <a:rPr lang="ru-RU" sz="1200" b="1" dirty="0">
                <a:solidFill>
                  <a:schemeClr val="tx1"/>
                </a:solidFill>
              </a:rPr>
              <a:t>не всегда правильно и обоснованно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указывается </a:t>
            </a:r>
            <a:r>
              <a:rPr lang="ru-RU" sz="1200" b="1" dirty="0">
                <a:solidFill>
                  <a:schemeClr val="tx1"/>
                </a:solidFill>
              </a:rPr>
              <a:t>информация о соответствующем имуществе,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отчужденном </a:t>
            </a:r>
            <a:r>
              <a:rPr lang="ru-RU" sz="1200" b="1" dirty="0">
                <a:solidFill>
                  <a:schemeClr val="tx1"/>
                </a:solidFill>
              </a:rPr>
              <a:t>в течение отчетного периода в результате </a:t>
            </a:r>
            <a:r>
              <a:rPr lang="ru-RU" sz="1200" b="1" dirty="0" smtClean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безвозмездной </a:t>
            </a:r>
            <a:r>
              <a:rPr lang="ru-RU" sz="1200" b="1" dirty="0">
                <a:solidFill>
                  <a:schemeClr val="tx1"/>
                </a:solidFill>
              </a:rPr>
              <a:t>сделки.</a:t>
            </a:r>
            <a:endParaRPr 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314273" y="1639977"/>
            <a:ext cx="4824536" cy="3503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chemeClr val="tx1"/>
                </a:solidFill>
              </a:rPr>
              <a:t>В данном разделе указываются </a:t>
            </a:r>
            <a:r>
              <a:rPr lang="ru-RU" sz="1200" b="1" dirty="0">
                <a:solidFill>
                  <a:schemeClr val="tx1"/>
                </a:solidFill>
              </a:rPr>
              <a:t>сведения о недвижимом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имуществе </a:t>
            </a:r>
            <a:r>
              <a:rPr lang="ru-RU" sz="1200" b="1" dirty="0">
                <a:solidFill>
                  <a:schemeClr val="tx1"/>
                </a:solidFill>
              </a:rPr>
              <a:t>(в </a:t>
            </a:r>
            <a:r>
              <a:rPr lang="ru-RU" sz="1200" b="1" dirty="0" err="1">
                <a:solidFill>
                  <a:schemeClr val="tx1"/>
                </a:solidFill>
              </a:rPr>
              <a:t>т.ч</a:t>
            </a:r>
            <a:r>
              <a:rPr lang="ru-RU" sz="1200" b="1" dirty="0">
                <a:solidFill>
                  <a:schemeClr val="tx1"/>
                </a:solidFill>
              </a:rPr>
              <a:t>. доли в праве собственности), транспортных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средствах</a:t>
            </a:r>
            <a:r>
              <a:rPr lang="ru-RU" sz="1200" b="1" dirty="0">
                <a:solidFill>
                  <a:schemeClr val="tx1"/>
                </a:solidFill>
              </a:rPr>
              <a:t>, ценных бумагах (в </a:t>
            </a:r>
            <a:r>
              <a:rPr lang="ru-RU" sz="1200" b="1" dirty="0" err="1">
                <a:solidFill>
                  <a:schemeClr val="tx1"/>
                </a:solidFill>
              </a:rPr>
              <a:t>т.ч</a:t>
            </a:r>
            <a:r>
              <a:rPr lang="ru-RU" sz="1200" b="1" dirty="0">
                <a:solidFill>
                  <a:schemeClr val="tx1"/>
                </a:solidFill>
              </a:rPr>
              <a:t>. долях участия в уставном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капитале </a:t>
            </a:r>
            <a:r>
              <a:rPr lang="ru-RU" sz="1200" b="1" dirty="0">
                <a:solidFill>
                  <a:schemeClr val="tx1"/>
                </a:solidFill>
              </a:rPr>
              <a:t>общества), цифровых финансовых активах, цифровых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правах</a:t>
            </a:r>
            <a:r>
              <a:rPr lang="ru-RU" sz="1200" b="1" dirty="0">
                <a:solidFill>
                  <a:schemeClr val="tx1"/>
                </a:solidFill>
              </a:rPr>
              <a:t>, включающих одновременно цифровые финансовые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активы </a:t>
            </a:r>
            <a:r>
              <a:rPr lang="ru-RU" sz="1200" b="1" dirty="0">
                <a:solidFill>
                  <a:schemeClr val="tx1"/>
                </a:solidFill>
              </a:rPr>
              <a:t>и иные цифровые права, об утилитарных цифровых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правах </a:t>
            </a:r>
            <a:r>
              <a:rPr lang="ru-RU" sz="1200" b="1" dirty="0">
                <a:solidFill>
                  <a:schemeClr val="tx1"/>
                </a:solidFill>
              </a:rPr>
              <a:t>и цифровой валюте, отчужденных в течение отчетного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периода </a:t>
            </a:r>
            <a:r>
              <a:rPr lang="ru-RU" sz="1200" b="1" dirty="0">
                <a:solidFill>
                  <a:schemeClr val="tx1"/>
                </a:solidFill>
              </a:rPr>
              <a:t>в результате безвозмездной сделки.</a:t>
            </a:r>
            <a:endParaRPr lang="ru-RU" sz="1200" b="1" dirty="0">
              <a:solidFill>
                <a:srgbClr val="2344EC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11560" y="339502"/>
            <a:ext cx="7848872" cy="801960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Раздел 7 «Сведения о недвижимом имуществе, транспортных средствах, ценных бумагах, цифровых финансовых активах, цифровых правах, включающих одновременно цифровые финансовые активы и иные цифровые права, об утилитарных цифровых правах и цифровой валюте, отчужденных в течение отчетного периода в результате безвозмездной сделки»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6588224" y="1469368"/>
            <a:ext cx="598722" cy="3102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1494750" y="1425300"/>
            <a:ext cx="661274" cy="28235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5076056" y="1203343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28635" y="1205058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521819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1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0" y="1471145"/>
            <a:ext cx="4392487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chemeClr val="tx1"/>
                </a:solidFill>
              </a:rPr>
              <a:t>Служащие </a:t>
            </a:r>
            <a:r>
              <a:rPr lang="ru-RU" sz="1200" b="1" dirty="0">
                <a:solidFill>
                  <a:schemeClr val="tx1"/>
                </a:solidFill>
              </a:rPr>
              <a:t>допускают нарушения, связанные с </a:t>
            </a:r>
            <a:r>
              <a:rPr lang="ru-RU" sz="1200" b="1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заполнением </a:t>
            </a:r>
            <a:r>
              <a:rPr lang="ru-RU" sz="1200" b="1" dirty="0">
                <a:solidFill>
                  <a:schemeClr val="tx1"/>
                </a:solidFill>
              </a:rPr>
              <a:t>и представлением справок: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а)</a:t>
            </a:r>
            <a:r>
              <a:rPr lang="ru-RU" sz="1200" b="1" dirty="0">
                <a:solidFill>
                  <a:schemeClr val="tx1"/>
                </a:solidFill>
              </a:rPr>
              <a:t> справки заполняются с использованием неактуальной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(</a:t>
            </a:r>
            <a:r>
              <a:rPr lang="ru-RU" sz="1200" b="1" dirty="0">
                <a:solidFill>
                  <a:schemeClr val="tx1"/>
                </a:solidFill>
              </a:rPr>
              <a:t>устаревшей) версии СПО «Справки БК»;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б)</a:t>
            </a:r>
            <a:r>
              <a:rPr lang="ru-RU" sz="1200" b="1" dirty="0">
                <a:solidFill>
                  <a:schemeClr val="tx1"/>
                </a:solidFill>
              </a:rPr>
              <a:t> на листах справок служащего, супругов или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несовершеннолетних </a:t>
            </a:r>
            <a:r>
              <a:rPr lang="ru-RU" sz="1200" b="1" dirty="0">
                <a:solidFill>
                  <a:schemeClr val="tx1"/>
                </a:solidFill>
              </a:rPr>
              <a:t>детей отображаются разные дата и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(</a:t>
            </a:r>
            <a:r>
              <a:rPr lang="ru-RU" sz="1200" b="1" dirty="0">
                <a:solidFill>
                  <a:schemeClr val="tx1"/>
                </a:solidFill>
              </a:rPr>
              <a:t>или) время печати;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в)</a:t>
            </a:r>
            <a:r>
              <a:rPr lang="ru-RU" sz="1200" b="1" dirty="0">
                <a:solidFill>
                  <a:schemeClr val="tx1"/>
                </a:solidFill>
              </a:rPr>
              <a:t> справка распечатывается на обеих сторонах листа, </a:t>
            </a:r>
            <a:r>
              <a:rPr lang="ru-RU" sz="1200" b="1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допускаются </a:t>
            </a:r>
            <a:r>
              <a:rPr lang="ru-RU" sz="1200" b="1" dirty="0">
                <a:solidFill>
                  <a:schemeClr val="tx1"/>
                </a:solidFill>
              </a:rPr>
              <a:t>дефекты печати, нарушение целостности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(</a:t>
            </a:r>
            <a:r>
              <a:rPr lang="ru-RU" sz="1200" b="1" dirty="0">
                <a:solidFill>
                  <a:schemeClr val="tx1"/>
                </a:solidFill>
              </a:rPr>
              <a:t>разрывы и проколы) листов справки, лишние пометки на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них</a:t>
            </a:r>
            <a:r>
              <a:rPr lang="ru-RU" sz="1200" b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д)</a:t>
            </a:r>
            <a:r>
              <a:rPr lang="ru-RU" sz="1200" b="1" dirty="0">
                <a:solidFill>
                  <a:schemeClr val="tx1"/>
                </a:solidFill>
              </a:rPr>
              <a:t> служащий забывает собственноручно проставить подпись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в </a:t>
            </a:r>
            <a:r>
              <a:rPr lang="ru-RU" sz="1200" b="1" dirty="0">
                <a:solidFill>
                  <a:schemeClr val="tx1"/>
                </a:solidFill>
              </a:rPr>
              <a:t>отведенном для этого месте на последнем листе каждой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справки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211960" y="1469368"/>
            <a:ext cx="4824536" cy="3503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rgbClr val="2344EC"/>
                </a:solidFill>
              </a:rPr>
              <a:t>а</a:t>
            </a:r>
            <a:r>
              <a:rPr lang="ru-RU" sz="1200" b="1" dirty="0">
                <a:solidFill>
                  <a:srgbClr val="2344EC"/>
                </a:solidFill>
              </a:rPr>
              <a:t>)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Актуальную версию  </a:t>
            </a:r>
            <a:r>
              <a:rPr lang="ru-RU" sz="1200" b="1" dirty="0">
                <a:solidFill>
                  <a:schemeClr val="tx1"/>
                </a:solidFill>
              </a:rPr>
              <a:t>специального программного обеспечения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«</a:t>
            </a:r>
            <a:r>
              <a:rPr lang="ru-RU" sz="1200" b="1" dirty="0">
                <a:solidFill>
                  <a:schemeClr val="tx1"/>
                </a:solidFill>
              </a:rPr>
              <a:t>Справки БК» </a:t>
            </a:r>
            <a:r>
              <a:rPr lang="ru-RU" sz="1200" b="1" dirty="0" smtClean="0">
                <a:solidFill>
                  <a:schemeClr val="tx1"/>
                </a:solidFill>
              </a:rPr>
              <a:t>можно скачать </a:t>
            </a:r>
            <a:r>
              <a:rPr lang="ru-RU" sz="1200" b="1" dirty="0">
                <a:solidFill>
                  <a:schemeClr val="tx1"/>
                </a:solidFill>
              </a:rPr>
              <a:t>на официальном сайте Президента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Российской </a:t>
            </a:r>
            <a:r>
              <a:rPr lang="ru-RU" sz="1200" b="1" dirty="0">
                <a:solidFill>
                  <a:schemeClr val="tx1"/>
                </a:solidFill>
              </a:rPr>
              <a:t>Федерации по ссылке: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</a:t>
            </a:r>
            <a:r>
              <a:rPr lang="ru-RU" sz="1400" b="1" dirty="0" smtClean="0">
                <a:solidFill>
                  <a:srgbClr val="FF0000"/>
                </a:solidFill>
              </a:rPr>
              <a:t>http</a:t>
            </a:r>
            <a:r>
              <a:rPr lang="ru-RU" sz="1400" b="1" dirty="0">
                <a:solidFill>
                  <a:srgbClr val="FF0000"/>
                </a:solidFill>
              </a:rPr>
              <a:t>://www.kremlin.ru/structure/additional/12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  и </a:t>
            </a:r>
            <a:r>
              <a:rPr lang="ru-RU" sz="1200" b="1" dirty="0">
                <a:solidFill>
                  <a:schemeClr val="tx1"/>
                </a:solidFill>
              </a:rPr>
              <a:t>на официальном сайте федеральной государственной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информационной </a:t>
            </a:r>
            <a:r>
              <a:rPr lang="ru-RU" sz="1200" b="1" dirty="0">
                <a:solidFill>
                  <a:schemeClr val="tx1"/>
                </a:solidFill>
              </a:rPr>
              <a:t>системы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</a:t>
            </a:r>
            <a:r>
              <a:rPr lang="ru-RU" sz="1400" b="1" dirty="0" smtClean="0">
                <a:solidFill>
                  <a:srgbClr val="FF0000"/>
                </a:solidFill>
              </a:rPr>
              <a:t>https</a:t>
            </a:r>
            <a:r>
              <a:rPr lang="ru-RU" sz="1400" b="1" dirty="0">
                <a:solidFill>
                  <a:srgbClr val="FF0000"/>
                </a:solidFill>
              </a:rPr>
              <a:t>://</a:t>
            </a:r>
            <a:r>
              <a:rPr lang="ru-RU" sz="1400" b="1" dirty="0" smtClean="0">
                <a:solidFill>
                  <a:srgbClr val="FF0000"/>
                </a:solidFill>
              </a:rPr>
              <a:t>gossluzhba.gov.ru/anticorruption/spravki_bk</a:t>
            </a:r>
            <a:endParaRPr lang="ru-RU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б)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Дата </a:t>
            </a:r>
            <a:r>
              <a:rPr lang="ru-RU" sz="1200" b="1" dirty="0">
                <a:solidFill>
                  <a:schemeClr val="tx1"/>
                </a:solidFill>
              </a:rPr>
              <a:t>и время печати </a:t>
            </a:r>
            <a:r>
              <a:rPr lang="ru-RU" sz="1200" b="1" dirty="0" smtClean="0">
                <a:solidFill>
                  <a:schemeClr val="tx1"/>
                </a:solidFill>
              </a:rPr>
              <a:t>Справки не должны различаться.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2344EC"/>
                </a:solidFill>
              </a:rPr>
              <a:t>в-д)</a:t>
            </a:r>
            <a:r>
              <a:rPr lang="ru-RU" sz="1200" b="1" dirty="0" smtClean="0">
                <a:solidFill>
                  <a:schemeClr val="tx1"/>
                </a:solidFill>
              </a:rPr>
              <a:t> Необходимо </a:t>
            </a:r>
            <a:r>
              <a:rPr lang="ru-RU" sz="1200" b="1" dirty="0">
                <a:solidFill>
                  <a:schemeClr val="tx1"/>
                </a:solidFill>
              </a:rPr>
              <a:t>учитывать следующее: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 - качественная и односторонняя </a:t>
            </a:r>
            <a:r>
              <a:rPr lang="ru-RU" sz="1200" b="1" dirty="0">
                <a:solidFill>
                  <a:schemeClr val="tx1"/>
                </a:solidFill>
              </a:rPr>
              <a:t>печать (не допускаются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дефекты </a:t>
            </a:r>
            <a:r>
              <a:rPr lang="ru-RU" sz="1200" b="1" dirty="0">
                <a:solidFill>
                  <a:schemeClr val="tx1"/>
                </a:solidFill>
              </a:rPr>
              <a:t>в виде полос, </a:t>
            </a:r>
            <a:r>
              <a:rPr lang="ru-RU" sz="1200" b="1" dirty="0" smtClean="0">
                <a:solidFill>
                  <a:schemeClr val="tx1"/>
                </a:solidFill>
              </a:rPr>
              <a:t>пятен</a:t>
            </a:r>
            <a:r>
              <a:rPr lang="ru-RU" sz="1200" b="1" dirty="0">
                <a:solidFill>
                  <a:schemeClr val="tx1"/>
                </a:solidFill>
              </a:rPr>
              <a:t>, блеклой печати);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 - Справки </a:t>
            </a:r>
            <a:r>
              <a:rPr lang="ru-RU" sz="1200" b="1" dirty="0">
                <a:solidFill>
                  <a:schemeClr val="tx1"/>
                </a:solidFill>
              </a:rPr>
              <a:t>не рекомендуется фиксировать </a:t>
            </a:r>
            <a:r>
              <a:rPr lang="ru-RU" sz="1200" b="1" dirty="0" err="1">
                <a:solidFill>
                  <a:schemeClr val="tx1"/>
                </a:solidFill>
              </a:rPr>
              <a:t>степлером</a:t>
            </a:r>
            <a:r>
              <a:rPr lang="ru-RU" sz="1200" b="1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  - </a:t>
            </a:r>
            <a:r>
              <a:rPr lang="ru-RU" sz="1200" b="1" dirty="0">
                <a:solidFill>
                  <a:schemeClr val="tx1"/>
                </a:solidFill>
              </a:rPr>
              <a:t>в каждой справке на последнем листе в специально </a:t>
            </a:r>
            <a:r>
              <a:rPr lang="ru-RU" sz="1200" b="1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отведенном </a:t>
            </a:r>
            <a:r>
              <a:rPr lang="ru-RU" sz="1200" b="1" dirty="0">
                <a:solidFill>
                  <a:schemeClr val="tx1"/>
                </a:solidFill>
              </a:rPr>
              <a:t>месте должна быть поставлена подпись </a:t>
            </a:r>
            <a:r>
              <a:rPr lang="ru-RU" sz="1200" b="1" dirty="0" smtClean="0">
                <a:solidFill>
                  <a:schemeClr val="tx1"/>
                </a:solidFill>
              </a:rPr>
              <a:t>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представившего </a:t>
            </a:r>
            <a:r>
              <a:rPr lang="ru-RU" sz="1200" b="1" dirty="0">
                <a:solidFill>
                  <a:schemeClr val="tx1"/>
                </a:solidFill>
              </a:rPr>
              <a:t>справку служащего.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11560" y="339502"/>
            <a:ext cx="7848872" cy="801960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Заполнение, печать справки (справок) о доходах, расходах, об имуществе и обязательствах имущественного характера и представление ее в подразделение по профилактике коррупционных и иных правонарушений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6565566" y="1348195"/>
            <a:ext cx="598722" cy="1551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1331640" y="1328191"/>
            <a:ext cx="824384" cy="14117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5076056" y="1109489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56024" y="1117523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86789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3878"/>
            <a:ext cx="7108825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ОТВЕТСТВЕННОСТЬ ЗА ПРЕДОСТАВЛЕНИЕ ЗАВЕДОМО НЕДОСТОВЕРНЫХ ИЛИ НЕПОЛНЫХ СВЕДЕНИЙ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9" y="1419622"/>
            <a:ext cx="804068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105;p70"/>
          <p:cNvSpPr txBox="1">
            <a:spLocks/>
          </p:cNvSpPr>
          <p:nvPr/>
        </p:nvSpPr>
        <p:spPr>
          <a:xfrm>
            <a:off x="1883270" y="1930338"/>
            <a:ext cx="537746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100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 lang="en-US" sz="7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982" y="2224484"/>
            <a:ext cx="822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5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323528" y="1419622"/>
            <a:ext cx="4392488" cy="3456384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   </a:t>
            </a:r>
            <a:r>
              <a:rPr lang="ru-RU" sz="1400" b="1" dirty="0" smtClean="0">
                <a:solidFill>
                  <a:schemeClr val="tx1"/>
                </a:solidFill>
              </a:rPr>
              <a:t>Ошибки </a:t>
            </a:r>
            <a:r>
              <a:rPr lang="ru-RU" sz="1400" b="1" dirty="0">
                <a:solidFill>
                  <a:schemeClr val="tx1"/>
                </a:solidFill>
              </a:rPr>
              <a:t>при указании реквизитов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документов</a:t>
            </a:r>
            <a:r>
              <a:rPr lang="ru-RU" sz="1400" b="1" dirty="0">
                <a:solidFill>
                  <a:schemeClr val="tx1"/>
                </a:solidFill>
              </a:rPr>
              <a:t>, удостоверяющих личность, </a:t>
            </a:r>
            <a:r>
              <a:rPr lang="ru-RU" sz="1400" b="1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и </a:t>
            </a:r>
            <a:r>
              <a:rPr lang="ru-RU" sz="1400" b="1" dirty="0">
                <a:solidFill>
                  <a:schemeClr val="tx1"/>
                </a:solidFill>
              </a:rPr>
              <a:t>страхового номера индивидуального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лицевого </a:t>
            </a:r>
            <a:r>
              <a:rPr lang="ru-RU" sz="1400" b="1" dirty="0">
                <a:solidFill>
                  <a:schemeClr val="tx1"/>
                </a:solidFill>
              </a:rPr>
              <a:t>счета (СНИЛС), например, при </a:t>
            </a:r>
            <a:r>
              <a:rPr lang="ru-RU" sz="1400" b="1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замене </a:t>
            </a:r>
            <a:r>
              <a:rPr lang="ru-RU" sz="1400" b="1" dirty="0">
                <a:solidFill>
                  <a:schemeClr val="tx1"/>
                </a:solidFill>
              </a:rPr>
              <a:t>паспорта в справку не вносятся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его </a:t>
            </a:r>
            <a:r>
              <a:rPr lang="ru-RU" sz="1400" b="1" dirty="0">
                <a:solidFill>
                  <a:schemeClr val="tx1"/>
                </a:solidFill>
              </a:rPr>
              <a:t>обновленные реквизиты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2.   </a:t>
            </a:r>
            <a:r>
              <a:rPr lang="ru-RU" sz="1400" b="1" dirty="0" smtClean="0">
                <a:solidFill>
                  <a:schemeClr val="tx1"/>
                </a:solidFill>
              </a:rPr>
              <a:t>Неправильно </a:t>
            </a:r>
            <a:r>
              <a:rPr lang="ru-RU" sz="1400" b="1" dirty="0">
                <a:solidFill>
                  <a:schemeClr val="tx1"/>
                </a:solidFill>
              </a:rPr>
              <a:t>указывается наименование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кадрового </a:t>
            </a:r>
            <a:r>
              <a:rPr lang="ru-RU" sz="1400" b="1" dirty="0">
                <a:solidFill>
                  <a:schemeClr val="tx1"/>
                </a:solidFill>
              </a:rPr>
              <a:t>(иного) подразделения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государственного </a:t>
            </a:r>
            <a:r>
              <a:rPr lang="ru-RU" sz="1400" b="1" dirty="0">
                <a:solidFill>
                  <a:schemeClr val="tx1"/>
                </a:solidFill>
              </a:rPr>
              <a:t>органа или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организации</a:t>
            </a:r>
            <a:r>
              <a:rPr lang="ru-RU" sz="1400" b="1" dirty="0">
                <a:solidFill>
                  <a:schemeClr val="tx1"/>
                </a:solidFill>
              </a:rPr>
              <a:t>, куда представляется справка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3.</a:t>
            </a:r>
            <a:r>
              <a:rPr lang="ru-RU" sz="1400" b="1" dirty="0" smtClean="0">
                <a:solidFill>
                  <a:srgbClr val="FF0000"/>
                </a:solidFill>
              </a:rPr>
              <a:t>   </a:t>
            </a:r>
            <a:r>
              <a:rPr lang="ru-RU" sz="1400" b="1" dirty="0" smtClean="0">
                <a:solidFill>
                  <a:schemeClr val="tx1"/>
                </a:solidFill>
              </a:rPr>
              <a:t>Не </a:t>
            </a:r>
            <a:r>
              <a:rPr lang="ru-RU" sz="1400" b="1" dirty="0">
                <a:solidFill>
                  <a:schemeClr val="tx1"/>
                </a:solidFill>
              </a:rPr>
              <a:t>указываются адреса постоянной, временной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регистрации</a:t>
            </a:r>
            <a:r>
              <a:rPr lang="ru-RU" sz="1400" b="1" dirty="0">
                <a:solidFill>
                  <a:schemeClr val="tx1"/>
                </a:solidFill>
              </a:rPr>
              <a:t>, а также фактического проживания.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572000" y="1419622"/>
            <a:ext cx="4536504" cy="2585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     </a:t>
            </a:r>
            <a:r>
              <a:rPr lang="ru-RU" sz="1400" b="1" dirty="0" smtClean="0">
                <a:solidFill>
                  <a:schemeClr val="tx1"/>
                </a:solidFill>
              </a:rPr>
              <a:t>Реквизиты документов необходимо вносить    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         корректно </a:t>
            </a:r>
            <a:r>
              <a:rPr lang="ru-RU" sz="1400" b="1" dirty="0">
                <a:solidFill>
                  <a:schemeClr val="tx1"/>
                </a:solidFill>
              </a:rPr>
              <a:t>согласно данным, </a:t>
            </a:r>
            <a:r>
              <a:rPr lang="ru-RU" sz="1400" b="1" dirty="0" smtClean="0">
                <a:solidFill>
                  <a:schemeClr val="tx1"/>
                </a:solidFill>
              </a:rPr>
              <a:t> указанным </a:t>
            </a:r>
            <a:r>
              <a:rPr lang="ru-RU" sz="1400" b="1" dirty="0">
                <a:solidFill>
                  <a:schemeClr val="tx1"/>
                </a:solidFill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</a:rPr>
              <a:t>        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  соответствующих  документах.</a:t>
            </a:r>
          </a:p>
          <a:p>
            <a:pPr marL="0" indent="0"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2.     </a:t>
            </a:r>
            <a:r>
              <a:rPr lang="ru-RU" sz="1400" b="1" dirty="0" smtClean="0">
                <a:solidFill>
                  <a:schemeClr val="tx1"/>
                </a:solidFill>
              </a:rPr>
              <a:t>В Административный </a:t>
            </a:r>
            <a:r>
              <a:rPr lang="ru-RU" sz="1400" b="1" dirty="0">
                <a:solidFill>
                  <a:schemeClr val="tx1"/>
                </a:solidFill>
              </a:rPr>
              <a:t>отдел </a:t>
            </a:r>
            <a:r>
              <a:rPr lang="ru-RU" sz="1400" b="1" dirty="0" err="1" smtClean="0">
                <a:solidFill>
                  <a:schemeClr val="tx1"/>
                </a:solidFill>
              </a:rPr>
              <a:t>Астраханьстата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3.     </a:t>
            </a:r>
            <a:r>
              <a:rPr lang="ru-RU" sz="1400" b="1" dirty="0" smtClean="0">
                <a:solidFill>
                  <a:schemeClr val="tx1"/>
                </a:solidFill>
              </a:rPr>
              <a:t>Адреса </a:t>
            </a:r>
            <a:r>
              <a:rPr lang="ru-RU" sz="1400" b="1" dirty="0">
                <a:solidFill>
                  <a:schemeClr val="tx1"/>
                </a:solidFill>
              </a:rPr>
              <a:t>постоянной и временной регистрации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         указываются </a:t>
            </a:r>
            <a:r>
              <a:rPr lang="ru-RU" sz="1400" b="1" dirty="0">
                <a:solidFill>
                  <a:schemeClr val="tx1"/>
                </a:solidFill>
              </a:rPr>
              <a:t>по состоянию на дату </a:t>
            </a:r>
            <a:r>
              <a:rPr lang="ru-RU" sz="1400" b="1" dirty="0" smtClean="0">
                <a:solidFill>
                  <a:schemeClr val="tx1"/>
                </a:solidFill>
              </a:rPr>
              <a:t>представления 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  справки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7704137" cy="384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ТИТУЛЬНЫЙ ЛИСТ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6732240" y="973883"/>
            <a:ext cx="432048" cy="3600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2353409" y="973883"/>
            <a:ext cx="360040" cy="37820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5368385" y="688939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79642" y="685111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На </a:t>
            </a:r>
            <a:r>
              <a:rPr lang="ru-RU" sz="3100" dirty="0"/>
              <a:t>что необходимо обратить внимание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6" y="1131590"/>
            <a:ext cx="8043307" cy="76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9" y="2071851"/>
            <a:ext cx="8039249" cy="7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2" y="3024394"/>
            <a:ext cx="8039249" cy="8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9" y="4155926"/>
            <a:ext cx="8043307" cy="83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179512" y="1419622"/>
            <a:ext cx="4464496" cy="2585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</a:t>
            </a:r>
            <a:r>
              <a:rPr lang="ru-RU" sz="1300" b="1" dirty="0" smtClean="0">
                <a:solidFill>
                  <a:srgbClr val="FF0000"/>
                </a:solidFill>
              </a:rPr>
              <a:t>   </a:t>
            </a:r>
            <a:r>
              <a:rPr lang="ru-RU" sz="1300" b="1" dirty="0" smtClean="0">
                <a:solidFill>
                  <a:schemeClr val="tx1"/>
                </a:solidFill>
              </a:rPr>
              <a:t>Ошибки при заполнении  пункта 1. «Доход </a:t>
            </a:r>
            <a:r>
              <a:rPr lang="ru-RU" sz="1300" b="1" dirty="0">
                <a:solidFill>
                  <a:schemeClr val="tx1"/>
                </a:solidFill>
              </a:rPr>
              <a:t>по </a:t>
            </a:r>
            <a:r>
              <a:rPr lang="ru-RU" sz="13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</a:rPr>
              <a:t>     основному </a:t>
            </a:r>
            <a:r>
              <a:rPr lang="ru-RU" sz="1300" b="1" dirty="0">
                <a:solidFill>
                  <a:schemeClr val="tx1"/>
                </a:solidFill>
              </a:rPr>
              <a:t>месту работы» .</a:t>
            </a:r>
            <a:endParaRPr lang="ru-RU" sz="13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2.</a:t>
            </a:r>
            <a:r>
              <a:rPr lang="ru-RU" sz="1600" b="1" dirty="0" smtClean="0">
                <a:solidFill>
                  <a:schemeClr val="tx1"/>
                </a:solidFill>
              </a:rPr>
              <a:t>  </a:t>
            </a:r>
            <a:r>
              <a:rPr lang="ru-RU" sz="1300" b="1" dirty="0" smtClean="0">
                <a:solidFill>
                  <a:schemeClr val="tx1"/>
                </a:solidFill>
              </a:rPr>
              <a:t>Ошибки </a:t>
            </a:r>
            <a:r>
              <a:rPr lang="ru-RU" sz="1300" b="1" dirty="0">
                <a:solidFill>
                  <a:schemeClr val="tx1"/>
                </a:solidFill>
              </a:rPr>
              <a:t>при заполнении  пункта </a:t>
            </a:r>
            <a:r>
              <a:rPr lang="ru-RU" sz="1300" b="1" dirty="0" smtClean="0">
                <a:solidFill>
                  <a:schemeClr val="tx1"/>
                </a:solidFill>
              </a:rPr>
              <a:t> 4. «Доход </a:t>
            </a:r>
            <a:r>
              <a:rPr lang="ru-RU" sz="1300" b="1" dirty="0">
                <a:solidFill>
                  <a:schemeClr val="tx1"/>
                </a:solidFill>
              </a:rPr>
              <a:t>от </a:t>
            </a:r>
            <a:r>
              <a:rPr lang="ru-RU" sz="13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</a:rPr>
              <a:t>     вкладов </a:t>
            </a:r>
            <a:r>
              <a:rPr lang="ru-RU" sz="1300" b="1" dirty="0">
                <a:solidFill>
                  <a:schemeClr val="tx1"/>
                </a:solidFill>
              </a:rPr>
              <a:t>в банках и иных кредитных организациях».</a:t>
            </a:r>
            <a:endParaRPr lang="ru-RU" sz="13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3.</a:t>
            </a:r>
            <a:r>
              <a:rPr lang="ru-RU" sz="1600" b="1" dirty="0" smtClean="0">
                <a:solidFill>
                  <a:schemeClr val="tx1"/>
                </a:solidFill>
              </a:rPr>
              <a:t>  </a:t>
            </a:r>
            <a:r>
              <a:rPr lang="ru-RU" sz="1300" b="1" dirty="0" smtClean="0">
                <a:solidFill>
                  <a:schemeClr val="tx1"/>
                </a:solidFill>
              </a:rPr>
              <a:t>Ошибки </a:t>
            </a:r>
            <a:r>
              <a:rPr lang="ru-RU" sz="1300" b="1" dirty="0">
                <a:solidFill>
                  <a:schemeClr val="tx1"/>
                </a:solidFill>
              </a:rPr>
              <a:t>при заполнении  </a:t>
            </a:r>
            <a:r>
              <a:rPr lang="ru-RU" sz="1300" b="1" dirty="0" smtClean="0">
                <a:solidFill>
                  <a:schemeClr val="tx1"/>
                </a:solidFill>
              </a:rPr>
              <a:t>пункта 5. «</a:t>
            </a:r>
            <a:r>
              <a:rPr lang="ru-RU" sz="1300" b="1" dirty="0">
                <a:solidFill>
                  <a:schemeClr val="tx1"/>
                </a:solidFill>
              </a:rPr>
              <a:t>Доход от ценных </a:t>
            </a:r>
            <a:r>
              <a:rPr lang="ru-RU" sz="13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</a:rPr>
              <a:t>    бумаг </a:t>
            </a:r>
            <a:r>
              <a:rPr lang="ru-RU" sz="1300" b="1" dirty="0">
                <a:solidFill>
                  <a:schemeClr val="tx1"/>
                </a:solidFill>
              </a:rPr>
              <a:t>и долей участия в </a:t>
            </a:r>
            <a:r>
              <a:rPr lang="ru-RU" sz="1300" b="1" dirty="0" smtClean="0">
                <a:solidFill>
                  <a:schemeClr val="tx1"/>
                </a:solidFill>
              </a:rPr>
              <a:t>коммерческих организациях».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4.</a:t>
            </a:r>
            <a:r>
              <a:rPr lang="ru-RU" sz="1600" b="1" dirty="0" smtClean="0">
                <a:solidFill>
                  <a:schemeClr val="tx1"/>
                </a:solidFill>
              </a:rPr>
              <a:t>  </a:t>
            </a:r>
            <a:r>
              <a:rPr lang="ru-RU" sz="1300" b="1" dirty="0" smtClean="0">
                <a:solidFill>
                  <a:schemeClr val="tx1"/>
                </a:solidFill>
              </a:rPr>
              <a:t>Ошибки </a:t>
            </a:r>
            <a:r>
              <a:rPr lang="ru-RU" sz="1300" b="1" dirty="0">
                <a:solidFill>
                  <a:schemeClr val="tx1"/>
                </a:solidFill>
              </a:rPr>
              <a:t>при заполнении  пункта </a:t>
            </a:r>
            <a:r>
              <a:rPr lang="ru-RU" sz="1300" b="1" dirty="0" smtClean="0">
                <a:solidFill>
                  <a:schemeClr val="tx1"/>
                </a:solidFill>
              </a:rPr>
              <a:t> 6. «Иные </a:t>
            </a:r>
            <a:r>
              <a:rPr lang="ru-RU" sz="1300" b="1" dirty="0">
                <a:solidFill>
                  <a:schemeClr val="tx1"/>
                </a:solidFill>
              </a:rPr>
              <a:t>доходы» </a:t>
            </a:r>
            <a:r>
              <a:rPr lang="ru-RU" sz="1300" b="1" dirty="0" smtClean="0">
                <a:solidFill>
                  <a:schemeClr val="tx1"/>
                </a:solidFill>
              </a:rPr>
              <a:t>.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644008" y="1419622"/>
            <a:ext cx="4392488" cy="2952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1. 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поле </a:t>
            </a:r>
            <a:r>
              <a:rPr lang="ru-RU" sz="1400" b="1" dirty="0" smtClean="0">
                <a:solidFill>
                  <a:schemeClr val="tx1"/>
                </a:solidFill>
              </a:rPr>
              <a:t> 1. </a:t>
            </a:r>
            <a:r>
              <a:rPr lang="ru-RU" sz="1400" b="1" dirty="0">
                <a:solidFill>
                  <a:schemeClr val="tx1"/>
                </a:solidFill>
              </a:rPr>
              <a:t>отражается доход, полученный </a:t>
            </a:r>
            <a:r>
              <a:rPr lang="ru-RU" sz="1400" b="1" dirty="0" smtClean="0">
                <a:solidFill>
                  <a:schemeClr val="tx1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служащим</a:t>
            </a:r>
            <a:r>
              <a:rPr lang="ru-RU" sz="1400" b="1" dirty="0">
                <a:solidFill>
                  <a:schemeClr val="tx1"/>
                </a:solidFill>
              </a:rPr>
              <a:t>, его супругой (супругом) в том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государственном </a:t>
            </a:r>
            <a:r>
              <a:rPr lang="ru-RU" sz="1400" b="1" dirty="0">
                <a:solidFill>
                  <a:schemeClr val="tx1"/>
                </a:solidFill>
              </a:rPr>
              <a:t>органе (организации), в котором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он </a:t>
            </a:r>
            <a:r>
              <a:rPr lang="ru-RU" sz="1400" b="1" dirty="0">
                <a:solidFill>
                  <a:schemeClr val="tx1"/>
                </a:solidFill>
              </a:rPr>
              <a:t>(она) замещает должность на отчетную дату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2. 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поле </a:t>
            </a:r>
            <a:r>
              <a:rPr lang="ru-RU" sz="1400" b="1" dirty="0" smtClean="0">
                <a:solidFill>
                  <a:schemeClr val="tx1"/>
                </a:solidFill>
              </a:rPr>
              <a:t> 4 указывается </a:t>
            </a:r>
            <a:r>
              <a:rPr lang="ru-RU" sz="1400" b="1" dirty="0">
                <a:solidFill>
                  <a:schemeClr val="tx1"/>
                </a:solidFill>
              </a:rPr>
              <a:t>общая сумма доходов,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выплаченных </a:t>
            </a:r>
            <a:r>
              <a:rPr lang="ru-RU" sz="1400" b="1" dirty="0">
                <a:solidFill>
                  <a:schemeClr val="tx1"/>
                </a:solidFill>
              </a:rPr>
              <a:t>в отчетном периоде в виде процентов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по </a:t>
            </a:r>
            <a:r>
              <a:rPr lang="ru-RU" sz="1400" b="1" dirty="0">
                <a:solidFill>
                  <a:schemeClr val="tx1"/>
                </a:solidFill>
              </a:rPr>
              <a:t>любым вкладам (счетам) в банках и иных </a:t>
            </a:r>
            <a:r>
              <a:rPr lang="ru-RU" sz="1400" b="1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кредитных </a:t>
            </a:r>
            <a:r>
              <a:rPr lang="ru-RU" sz="1400" b="1" dirty="0">
                <a:solidFill>
                  <a:schemeClr val="tx1"/>
                </a:solidFill>
              </a:rPr>
              <a:t>организациях.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3.  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поле </a:t>
            </a:r>
            <a:r>
              <a:rPr lang="ru-RU" sz="1400" b="1" dirty="0" smtClean="0">
                <a:solidFill>
                  <a:schemeClr val="tx1"/>
                </a:solidFill>
              </a:rPr>
              <a:t>5 указывается </a:t>
            </a:r>
            <a:r>
              <a:rPr lang="ru-RU" sz="1400" b="1" dirty="0">
                <a:solidFill>
                  <a:schemeClr val="tx1"/>
                </a:solidFill>
              </a:rPr>
              <a:t>сумма доходов от ценных </a:t>
            </a:r>
            <a:r>
              <a:rPr lang="ru-RU" sz="1400" b="1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бумаг </a:t>
            </a:r>
            <a:r>
              <a:rPr lang="ru-RU" sz="1400" b="1" dirty="0">
                <a:solidFill>
                  <a:schemeClr val="tx1"/>
                </a:solidFill>
              </a:rPr>
              <a:t>и долей участия в </a:t>
            </a:r>
            <a:r>
              <a:rPr lang="ru-RU" sz="1400" b="1" dirty="0" smtClean="0">
                <a:solidFill>
                  <a:schemeClr val="tx1"/>
                </a:solidFill>
              </a:rPr>
              <a:t>коммерческих организациях.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       В </a:t>
            </a:r>
            <a:r>
              <a:rPr lang="ru-RU" sz="1400" b="1" dirty="0">
                <a:solidFill>
                  <a:schemeClr val="tx1"/>
                </a:solidFill>
              </a:rPr>
              <a:t>поле «Иные доходы» необходимо отражать все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 доходы</a:t>
            </a:r>
            <a:r>
              <a:rPr lang="ru-RU" sz="1400" b="1" dirty="0">
                <a:solidFill>
                  <a:schemeClr val="tx1"/>
                </a:solidFill>
              </a:rPr>
              <a:t>, которые не были отражены в полях 1-5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 раздела </a:t>
            </a:r>
            <a:r>
              <a:rPr lang="ru-RU" sz="1400" b="1" dirty="0">
                <a:solidFill>
                  <a:schemeClr val="tx1"/>
                </a:solidFill>
              </a:rPr>
              <a:t>«Сведения о доходах». 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7704137" cy="3841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Раздел 1 . «Сведения </a:t>
            </a:r>
            <a:r>
              <a:rPr lang="ru-RU" sz="2800" b="1" dirty="0">
                <a:solidFill>
                  <a:schemeClr val="bg1"/>
                </a:solidFill>
              </a:rPr>
              <a:t>о доходах»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6732240" y="973883"/>
            <a:ext cx="432048" cy="3600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2353409" y="973883"/>
            <a:ext cx="360040" cy="37820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5368385" y="688939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79642" y="685111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16" y="3283807"/>
            <a:ext cx="2952328" cy="185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9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1" y="3579862"/>
            <a:ext cx="2017407" cy="15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8" y="3281921"/>
            <a:ext cx="2026530" cy="186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107504" y="1180978"/>
            <a:ext cx="4320480" cy="2585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   </a:t>
            </a:r>
            <a:r>
              <a:rPr lang="ru-RU" sz="1200" b="1" dirty="0" smtClean="0">
                <a:solidFill>
                  <a:schemeClr val="tx1"/>
                </a:solidFill>
              </a:rPr>
              <a:t>Раздел </a:t>
            </a:r>
            <a:r>
              <a:rPr lang="ru-RU" sz="1200" b="1" dirty="0">
                <a:solidFill>
                  <a:schemeClr val="tx1"/>
                </a:solidFill>
              </a:rPr>
              <a:t>2 «Сведения о расходах» служащий не </a:t>
            </a:r>
            <a:r>
              <a:rPr lang="ru-RU" sz="1200" b="1" dirty="0" smtClean="0">
                <a:solidFill>
                  <a:schemeClr val="tx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заполняет</a:t>
            </a:r>
            <a:r>
              <a:rPr lang="ru-RU" sz="1200" b="1" dirty="0">
                <a:solidFill>
                  <a:schemeClr val="tx1"/>
                </a:solidFill>
              </a:rPr>
              <a:t>, либо заполняет необоснованно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2.   </a:t>
            </a:r>
            <a:r>
              <a:rPr lang="ru-RU" sz="1200" b="1" dirty="0" smtClean="0">
                <a:solidFill>
                  <a:schemeClr val="tx1"/>
                </a:solidFill>
              </a:rPr>
              <a:t>Служащий </a:t>
            </a:r>
            <a:r>
              <a:rPr lang="ru-RU" sz="1200" b="1" dirty="0">
                <a:solidFill>
                  <a:schemeClr val="tx1"/>
                </a:solidFill>
              </a:rPr>
              <a:t>не заполняет раздел 2 «Сведения о </a:t>
            </a:r>
            <a:r>
              <a:rPr lang="ru-RU" sz="1200" b="1" dirty="0" smtClean="0">
                <a:solidFill>
                  <a:schemeClr val="tx1"/>
                </a:solidFill>
              </a:rPr>
              <a:t>  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расходах</a:t>
            </a:r>
            <a:r>
              <a:rPr lang="ru-RU" sz="1200" b="1" dirty="0">
                <a:solidFill>
                  <a:schemeClr val="tx1"/>
                </a:solidFill>
              </a:rPr>
              <a:t>» в случаях заключения в отчетном </a:t>
            </a:r>
            <a:r>
              <a:rPr lang="ru-RU" sz="1200" b="1" dirty="0" smtClean="0">
                <a:solidFill>
                  <a:schemeClr val="tx1"/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периоде </a:t>
            </a:r>
            <a:r>
              <a:rPr lang="ru-RU" sz="1200" b="1" dirty="0">
                <a:solidFill>
                  <a:schemeClr val="tx1"/>
                </a:solidFill>
              </a:rPr>
              <a:t>договора (договоров) участия </a:t>
            </a:r>
            <a:r>
              <a:rPr lang="ru-RU" sz="1200" b="1" dirty="0" smtClean="0">
                <a:solidFill>
                  <a:schemeClr val="tx1"/>
                </a:solidFill>
              </a:rPr>
              <a:t>в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 долевом строительстве.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3.    </a:t>
            </a:r>
            <a:r>
              <a:rPr lang="ru-RU" sz="1200" b="1" dirty="0" smtClean="0">
                <a:solidFill>
                  <a:schemeClr val="tx1"/>
                </a:solidFill>
              </a:rPr>
              <a:t>При </a:t>
            </a:r>
            <a:r>
              <a:rPr lang="ru-RU" sz="1200" b="1" dirty="0">
                <a:solidFill>
                  <a:schemeClr val="tx1"/>
                </a:solidFill>
              </a:rPr>
              <a:t>заполнении графы «Основание приобретения </a:t>
            </a:r>
            <a:r>
              <a:rPr lang="ru-RU" sz="1200" b="1" dirty="0" smtClean="0">
                <a:solidFill>
                  <a:schemeClr val="tx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имущества</a:t>
            </a:r>
            <a:r>
              <a:rPr lang="ru-RU" sz="1200" b="1" dirty="0">
                <a:solidFill>
                  <a:schemeClr val="tx1"/>
                </a:solidFill>
              </a:rPr>
              <a:t>» раздела 2 «Сведения о расходах» служащим 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некорректно </a:t>
            </a:r>
            <a:r>
              <a:rPr lang="ru-RU" sz="1200" b="1" dirty="0">
                <a:solidFill>
                  <a:schemeClr val="tx1"/>
                </a:solidFill>
              </a:rPr>
              <a:t>указываются документы, являющиеся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законным </a:t>
            </a:r>
            <a:r>
              <a:rPr lang="ru-RU" sz="1200" b="1" dirty="0">
                <a:solidFill>
                  <a:schemeClr val="tx1"/>
                </a:solidFill>
              </a:rPr>
              <a:t>основанием для возникновения права </a:t>
            </a:r>
            <a:r>
              <a:rPr lang="ru-RU" sz="1200" b="1" dirty="0" smtClean="0">
                <a:solidFill>
                  <a:schemeClr val="tx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собственности.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355977" y="1092870"/>
            <a:ext cx="4752528" cy="4050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 </a:t>
            </a:r>
            <a:r>
              <a:rPr lang="ru-RU" sz="1150" b="1" dirty="0" smtClean="0">
                <a:solidFill>
                  <a:schemeClr val="tx1"/>
                </a:solidFill>
              </a:rPr>
              <a:t>Раздел 2. заполняется </a:t>
            </a:r>
            <a:r>
              <a:rPr lang="ru-RU" sz="1150" b="1" dirty="0">
                <a:solidFill>
                  <a:schemeClr val="tx1"/>
                </a:solidFill>
              </a:rPr>
              <a:t>в случае, если в </a:t>
            </a:r>
            <a:r>
              <a:rPr lang="ru-RU" sz="1150" b="1" dirty="0" smtClean="0">
                <a:solidFill>
                  <a:schemeClr val="tx1"/>
                </a:solidFill>
              </a:rPr>
              <a:t>отчетном </a:t>
            </a:r>
            <a:r>
              <a:rPr lang="ru-RU" sz="1150" b="1" dirty="0">
                <a:solidFill>
                  <a:schemeClr val="tx1"/>
                </a:solidFill>
              </a:rPr>
              <a:t>периоде </a:t>
            </a:r>
            <a:r>
              <a:rPr lang="ru-RU" sz="1150" b="1" dirty="0" smtClean="0">
                <a:solidFill>
                  <a:schemeClr val="tx1"/>
                </a:solidFill>
              </a:rPr>
              <a:t>          </a:t>
            </a:r>
          </a:p>
          <a:p>
            <a:pPr marL="0" indent="0">
              <a:buNone/>
            </a:pPr>
            <a:r>
              <a:rPr lang="ru-RU" sz="1150" b="1" dirty="0" smtClean="0">
                <a:solidFill>
                  <a:schemeClr val="tx1"/>
                </a:solidFill>
              </a:rPr>
              <a:t>    служащим</a:t>
            </a:r>
            <a:r>
              <a:rPr lang="ru-RU" sz="1150" b="1" dirty="0">
                <a:solidFill>
                  <a:schemeClr val="tx1"/>
                </a:solidFill>
              </a:rPr>
              <a:t>, его супругой (супругом) и </a:t>
            </a:r>
            <a:r>
              <a:rPr lang="ru-RU" sz="1150" b="1" dirty="0" smtClean="0">
                <a:solidFill>
                  <a:schemeClr val="tx1"/>
                </a:solidFill>
              </a:rPr>
              <a:t>несовершеннолетними 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детьми </a:t>
            </a:r>
            <a:r>
              <a:rPr lang="ru-RU" sz="1150" b="1" dirty="0">
                <a:solidFill>
                  <a:schemeClr val="tx1"/>
                </a:solidFill>
              </a:rPr>
              <a:t>совершена сделка (сделки) по </a:t>
            </a:r>
            <a:r>
              <a:rPr lang="ru-RU" sz="1150" b="1" dirty="0" smtClean="0">
                <a:solidFill>
                  <a:schemeClr val="tx1"/>
                </a:solidFill>
              </a:rPr>
              <a:t>приобретению 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недвижимого имущества и </a:t>
            </a:r>
            <a:r>
              <a:rPr lang="ru-RU" sz="1150" b="1" dirty="0">
                <a:solidFill>
                  <a:schemeClr val="tx1"/>
                </a:solidFill>
              </a:rPr>
              <a:t>ценных бумаг, </a:t>
            </a:r>
            <a:r>
              <a:rPr lang="ru-RU" sz="1150" b="1" dirty="0" smtClean="0">
                <a:solidFill>
                  <a:schemeClr val="tx1"/>
                </a:solidFill>
              </a:rPr>
              <a:t> цифровых </a:t>
            </a:r>
            <a:r>
              <a:rPr lang="ru-RU" sz="1150" b="1" dirty="0">
                <a:solidFill>
                  <a:schemeClr val="tx1"/>
                </a:solidFill>
              </a:rPr>
              <a:t>финансовых </a:t>
            </a:r>
            <a:endParaRPr lang="ru-RU" sz="115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активов и </a:t>
            </a:r>
            <a:r>
              <a:rPr lang="ru-RU" sz="1150" b="1" dirty="0">
                <a:solidFill>
                  <a:schemeClr val="tx1"/>
                </a:solidFill>
              </a:rPr>
              <a:t>сумма такой сделки </a:t>
            </a:r>
            <a:r>
              <a:rPr lang="ru-RU" sz="1150" b="1" dirty="0" smtClean="0">
                <a:solidFill>
                  <a:schemeClr val="tx1"/>
                </a:solidFill>
              </a:rPr>
              <a:t> превышает  общий </a:t>
            </a:r>
            <a:r>
              <a:rPr lang="ru-RU" sz="1150" b="1" dirty="0">
                <a:solidFill>
                  <a:schemeClr val="tx1"/>
                </a:solidFill>
              </a:rPr>
              <a:t>доход данного </a:t>
            </a:r>
            <a:r>
              <a:rPr lang="ru-RU" sz="1150" b="1" dirty="0" smtClean="0">
                <a:solidFill>
                  <a:schemeClr val="tx1"/>
                </a:solidFill>
              </a:rPr>
              <a:t>        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лица </a:t>
            </a:r>
            <a:r>
              <a:rPr lang="ru-RU" sz="1150" b="1" dirty="0">
                <a:solidFill>
                  <a:schemeClr val="tx1"/>
                </a:solidFill>
              </a:rPr>
              <a:t>и его супруги (супруга) </a:t>
            </a:r>
            <a:r>
              <a:rPr lang="ru-RU" sz="1150" b="1" dirty="0" smtClean="0">
                <a:solidFill>
                  <a:schemeClr val="tx1"/>
                </a:solidFill>
              </a:rPr>
              <a:t>за </a:t>
            </a:r>
            <a:r>
              <a:rPr lang="ru-RU" sz="1150" b="1" dirty="0">
                <a:solidFill>
                  <a:schemeClr val="tx1"/>
                </a:solidFill>
              </a:rPr>
              <a:t>три последних года, </a:t>
            </a:r>
            <a:r>
              <a:rPr lang="ru-RU" sz="1150" b="1" dirty="0" smtClean="0">
                <a:solidFill>
                  <a:schemeClr val="tx1"/>
                </a:solidFill>
              </a:rPr>
              <a:t>предшествую-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</a:t>
            </a:r>
            <a:r>
              <a:rPr lang="ru-RU" sz="1150" b="1" dirty="0" err="1" smtClean="0">
                <a:solidFill>
                  <a:schemeClr val="tx1"/>
                </a:solidFill>
              </a:rPr>
              <a:t>щих</a:t>
            </a:r>
            <a:r>
              <a:rPr lang="ru-RU" sz="1150" b="1" dirty="0" smtClean="0">
                <a:solidFill>
                  <a:schemeClr val="tx1"/>
                </a:solidFill>
              </a:rPr>
              <a:t> </a:t>
            </a:r>
            <a:r>
              <a:rPr lang="ru-RU" sz="1150" b="1" dirty="0">
                <a:solidFill>
                  <a:schemeClr val="tx1"/>
                </a:solidFill>
              </a:rPr>
              <a:t>отчетному периоду </a:t>
            </a:r>
            <a:r>
              <a:rPr lang="ru-RU" sz="1150" b="1" dirty="0" smtClean="0">
                <a:solidFill>
                  <a:schemeClr val="tx1"/>
                </a:solidFill>
              </a:rPr>
              <a:t> (</a:t>
            </a:r>
            <a:r>
              <a:rPr lang="ru-RU" sz="1150" b="1" dirty="0">
                <a:solidFill>
                  <a:schemeClr val="tx1"/>
                </a:solidFill>
              </a:rPr>
              <a:t>исключая отчетный период). </a:t>
            </a:r>
            <a:endParaRPr lang="ru-RU" sz="115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2.  </a:t>
            </a:r>
            <a:r>
              <a:rPr lang="ru-RU" sz="1150" b="1" dirty="0" smtClean="0">
                <a:solidFill>
                  <a:schemeClr val="tx1"/>
                </a:solidFill>
              </a:rPr>
              <a:t>Сведения </a:t>
            </a:r>
            <a:r>
              <a:rPr lang="ru-RU" sz="1150" b="1" dirty="0">
                <a:solidFill>
                  <a:schemeClr val="tx1"/>
                </a:solidFill>
              </a:rPr>
              <a:t>о каждом объекте долевого </a:t>
            </a:r>
            <a:r>
              <a:rPr lang="ru-RU" sz="1150" b="1" dirty="0" smtClean="0">
                <a:solidFill>
                  <a:schemeClr val="tx1"/>
                </a:solidFill>
              </a:rPr>
              <a:t>строительства 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  отражаются </a:t>
            </a:r>
            <a:r>
              <a:rPr lang="ru-RU" sz="1150" b="1" dirty="0">
                <a:solidFill>
                  <a:schemeClr val="tx1"/>
                </a:solidFill>
              </a:rPr>
              <a:t>в разделе </a:t>
            </a:r>
            <a:r>
              <a:rPr lang="ru-RU" sz="1150" b="1" dirty="0" smtClean="0">
                <a:solidFill>
                  <a:schemeClr val="tx1"/>
                </a:solidFill>
              </a:rPr>
              <a:t>2. в </a:t>
            </a:r>
            <a:r>
              <a:rPr lang="ru-RU" sz="1150" b="1" dirty="0">
                <a:solidFill>
                  <a:schemeClr val="tx1"/>
                </a:solidFill>
              </a:rPr>
              <a:t>случае, если уплаченная в отчетный </a:t>
            </a:r>
            <a:r>
              <a:rPr lang="ru-RU" sz="1150" b="1" dirty="0" smtClean="0">
                <a:solidFill>
                  <a:schemeClr val="tx1"/>
                </a:solidFill>
              </a:rPr>
              <a:t>           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  период сумма по договору превышает </a:t>
            </a:r>
            <a:r>
              <a:rPr lang="ru-RU" sz="1150" b="1" dirty="0">
                <a:solidFill>
                  <a:schemeClr val="tx1"/>
                </a:solidFill>
              </a:rPr>
              <a:t>общий доход </a:t>
            </a:r>
            <a:r>
              <a:rPr lang="ru-RU" sz="1150" b="1" dirty="0" smtClean="0">
                <a:solidFill>
                  <a:schemeClr val="tx1"/>
                </a:solidFill>
              </a:rPr>
              <a:t> служащего          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  и </a:t>
            </a:r>
            <a:r>
              <a:rPr lang="ru-RU" sz="1150" b="1" dirty="0">
                <a:solidFill>
                  <a:schemeClr val="tx1"/>
                </a:solidFill>
              </a:rPr>
              <a:t>его супруги (супруга) за три последних </a:t>
            </a:r>
            <a:r>
              <a:rPr lang="ru-RU" sz="1150" b="1" dirty="0" smtClean="0">
                <a:solidFill>
                  <a:schemeClr val="tx1"/>
                </a:solidFill>
              </a:rPr>
              <a:t>года, предшествующих 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  году </a:t>
            </a:r>
            <a:r>
              <a:rPr lang="ru-RU" sz="1150" b="1" dirty="0">
                <a:solidFill>
                  <a:schemeClr val="tx1"/>
                </a:solidFill>
              </a:rPr>
              <a:t>совершения сделки (сделок).</a:t>
            </a:r>
            <a:endParaRPr lang="ru-RU" sz="115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3.   </a:t>
            </a:r>
            <a:r>
              <a:rPr lang="ru-RU" sz="1150" b="1" dirty="0" smtClean="0">
                <a:solidFill>
                  <a:schemeClr val="tx1"/>
                </a:solidFill>
              </a:rPr>
              <a:t>В </a:t>
            </a:r>
            <a:r>
              <a:rPr lang="ru-RU" sz="1150" b="1" dirty="0">
                <a:solidFill>
                  <a:schemeClr val="tx1"/>
                </a:solidFill>
              </a:rPr>
              <a:t>графе «Основания приобретения имущества» </a:t>
            </a:r>
            <a:r>
              <a:rPr lang="ru-RU" sz="1150" b="1" dirty="0" smtClean="0">
                <a:solidFill>
                  <a:schemeClr val="tx1"/>
                </a:solidFill>
              </a:rPr>
              <a:t> Раздела 2 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   указываются </a:t>
            </a:r>
            <a:r>
              <a:rPr lang="ru-RU" sz="1150" b="1" dirty="0">
                <a:solidFill>
                  <a:schemeClr val="tx1"/>
                </a:solidFill>
              </a:rPr>
              <a:t>регистрационный номер и дата записи в Едином </a:t>
            </a:r>
            <a:r>
              <a:rPr lang="ru-RU" sz="115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    государственном </a:t>
            </a:r>
            <a:r>
              <a:rPr lang="ru-RU" sz="1150" b="1" dirty="0">
                <a:solidFill>
                  <a:schemeClr val="tx1"/>
                </a:solidFill>
              </a:rPr>
              <a:t>реестре недвижимости (ЕГРН). Также </a:t>
            </a:r>
            <a:r>
              <a:rPr lang="ru-RU" sz="115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    указываются </a:t>
            </a:r>
            <a:r>
              <a:rPr lang="ru-RU" sz="1150" b="1" dirty="0">
                <a:solidFill>
                  <a:schemeClr val="tx1"/>
                </a:solidFill>
              </a:rPr>
              <a:t>наименование и реквизиты документа, </a:t>
            </a:r>
            <a:r>
              <a:rPr lang="ru-RU" sz="1150" b="1" dirty="0" err="1" smtClean="0">
                <a:solidFill>
                  <a:schemeClr val="tx1"/>
                </a:solidFill>
              </a:rPr>
              <a:t>являюще</a:t>
            </a:r>
            <a:r>
              <a:rPr lang="ru-RU" sz="1150" b="1" dirty="0" smtClean="0">
                <a:solidFill>
                  <a:schemeClr val="tx1"/>
                </a:solidFill>
              </a:rPr>
              <a:t>-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    </a:t>
            </a:r>
            <a:r>
              <a:rPr lang="ru-RU" sz="1150" b="1" dirty="0" err="1" smtClean="0">
                <a:solidFill>
                  <a:schemeClr val="tx1"/>
                </a:solidFill>
              </a:rPr>
              <a:t>гося</a:t>
            </a:r>
            <a:r>
              <a:rPr lang="ru-RU" sz="1150" b="1" dirty="0" smtClean="0">
                <a:solidFill>
                  <a:schemeClr val="tx1"/>
                </a:solidFill>
              </a:rPr>
              <a:t> </a:t>
            </a:r>
            <a:r>
              <a:rPr lang="ru-RU" sz="1150" b="1" dirty="0">
                <a:solidFill>
                  <a:schemeClr val="tx1"/>
                </a:solidFill>
              </a:rPr>
              <a:t>основанием для приобретения права собственности на </a:t>
            </a:r>
            <a:r>
              <a:rPr lang="ru-RU" sz="115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b="1" dirty="0" smtClean="0">
                <a:solidFill>
                  <a:schemeClr val="tx1"/>
                </a:solidFill>
              </a:rPr>
              <a:t>       недвижимое имущество.</a:t>
            </a:r>
            <a:endParaRPr lang="ru-RU" sz="115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7704137" cy="3841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Раздел 2 </a:t>
            </a:r>
            <a:r>
              <a:rPr lang="ru-RU" sz="2800" b="1" dirty="0">
                <a:solidFill>
                  <a:schemeClr val="bg1"/>
                </a:solidFill>
              </a:rPr>
              <a:t>. «Сведения о расходах»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6766897" y="926569"/>
            <a:ext cx="504056" cy="30172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2110070" y="926569"/>
            <a:ext cx="517714" cy="2544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5368385" y="646707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79641" y="646707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68" y="3363838"/>
            <a:ext cx="17154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0" y="1364818"/>
            <a:ext cx="3822192" cy="3371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1.  </a:t>
            </a:r>
            <a:r>
              <a:rPr lang="ru-RU" sz="1200" b="1" dirty="0" smtClean="0">
                <a:solidFill>
                  <a:schemeClr val="tx1"/>
                </a:solidFill>
              </a:rPr>
              <a:t>Не отражаются </a:t>
            </a:r>
            <a:r>
              <a:rPr lang="ru-RU" sz="1200" b="1" dirty="0">
                <a:solidFill>
                  <a:schemeClr val="tx1"/>
                </a:solidFill>
              </a:rPr>
              <a:t>объекты недвижимого имущества, </a:t>
            </a:r>
            <a:r>
              <a:rPr lang="ru-RU" sz="1200" b="1" dirty="0" smtClean="0">
                <a:solidFill>
                  <a:schemeClr val="tx1"/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не </a:t>
            </a:r>
            <a:r>
              <a:rPr lang="ru-RU" sz="1200" b="1" dirty="0">
                <a:solidFill>
                  <a:schemeClr val="tx1"/>
                </a:solidFill>
              </a:rPr>
              <a:t>используемые длительное время, либо право </a:t>
            </a:r>
            <a:r>
              <a:rPr lang="ru-RU" sz="1200" b="1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собственности </a:t>
            </a:r>
            <a:r>
              <a:rPr lang="ru-RU" sz="1200" b="1" dirty="0">
                <a:solidFill>
                  <a:schemeClr val="tx1"/>
                </a:solidFill>
              </a:rPr>
              <a:t>на которые не зарегистрировано в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установленном порядке.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2.</a:t>
            </a:r>
            <a:r>
              <a:rPr lang="ru-RU" sz="1200" b="1" dirty="0" smtClean="0">
                <a:solidFill>
                  <a:schemeClr val="tx1"/>
                </a:solidFill>
              </a:rPr>
              <a:t> Не отражается информация </a:t>
            </a:r>
            <a:r>
              <a:rPr lang="ru-RU" sz="1200" b="1" dirty="0">
                <a:solidFill>
                  <a:schemeClr val="tx1"/>
                </a:solidFill>
              </a:rPr>
              <a:t>о земельном участке, </a:t>
            </a:r>
            <a:r>
              <a:rPr lang="ru-RU" sz="1200" b="1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на </a:t>
            </a:r>
            <a:r>
              <a:rPr lang="ru-RU" sz="1200" b="1" dirty="0">
                <a:solidFill>
                  <a:schemeClr val="tx1"/>
                </a:solidFill>
              </a:rPr>
              <a:t>котором расположен объект недвижимого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имущества</a:t>
            </a:r>
            <a:r>
              <a:rPr lang="ru-RU" sz="1200" b="1" dirty="0">
                <a:solidFill>
                  <a:schemeClr val="tx1"/>
                </a:solidFill>
              </a:rPr>
              <a:t>, находящийся в собственности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 3. </a:t>
            </a:r>
            <a:r>
              <a:rPr lang="ru-RU" sz="1200" b="1" dirty="0" smtClean="0">
                <a:solidFill>
                  <a:schemeClr val="tx1"/>
                </a:solidFill>
              </a:rPr>
              <a:t>Некорректно указываются: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- (</a:t>
            </a:r>
            <a:r>
              <a:rPr lang="ru-RU" sz="1200" b="1" dirty="0">
                <a:solidFill>
                  <a:schemeClr val="tx1"/>
                </a:solidFill>
              </a:rPr>
              <a:t>адрес) объекта недвижимого </a:t>
            </a:r>
            <a:r>
              <a:rPr lang="ru-RU" sz="1200" b="1" dirty="0" smtClean="0">
                <a:solidFill>
                  <a:schemeClr val="tx1"/>
                </a:solidFill>
              </a:rPr>
              <a:t>имущества;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- площадь </a:t>
            </a:r>
            <a:r>
              <a:rPr lang="ru-RU" sz="1200" b="1" dirty="0">
                <a:solidFill>
                  <a:schemeClr val="tx1"/>
                </a:solidFill>
              </a:rPr>
              <a:t>объекта недвижимого </a:t>
            </a:r>
            <a:r>
              <a:rPr lang="ru-RU" sz="1200" b="1" dirty="0" smtClean="0">
                <a:solidFill>
                  <a:schemeClr val="tx1"/>
                </a:solidFill>
              </a:rPr>
              <a:t> имущества;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4</a:t>
            </a:r>
            <a:r>
              <a:rPr lang="ru-RU" sz="1200" b="1" dirty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</a:rPr>
              <a:t>Неверные указываются  </a:t>
            </a:r>
            <a:r>
              <a:rPr lang="ru-RU" sz="1200" b="1" dirty="0">
                <a:solidFill>
                  <a:schemeClr val="tx1"/>
                </a:solidFill>
              </a:rPr>
              <a:t>реквизиты документов, </a:t>
            </a:r>
            <a:r>
              <a:rPr lang="ru-RU" sz="1200" b="1" dirty="0" smtClean="0">
                <a:solidFill>
                  <a:schemeClr val="tx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являющихся </a:t>
            </a:r>
            <a:r>
              <a:rPr lang="ru-RU" sz="1200" b="1" dirty="0">
                <a:solidFill>
                  <a:schemeClr val="tx1"/>
                </a:solidFill>
              </a:rPr>
              <a:t>основанием приобретения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(</a:t>
            </a:r>
            <a:r>
              <a:rPr lang="ru-RU" sz="1200" b="1" dirty="0">
                <a:solidFill>
                  <a:schemeClr val="tx1"/>
                </a:solidFill>
              </a:rPr>
              <a:t>возникновения права собственности</a:t>
            </a:r>
            <a:r>
              <a:rPr lang="ru-RU" sz="1200" b="1" dirty="0" smtClean="0">
                <a:solidFill>
                  <a:schemeClr val="tx1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5. </a:t>
            </a:r>
            <a:r>
              <a:rPr lang="ru-RU" sz="1200" b="1" dirty="0" smtClean="0">
                <a:solidFill>
                  <a:schemeClr val="tx1"/>
                </a:solidFill>
              </a:rPr>
              <a:t>Излишне указываются </a:t>
            </a:r>
            <a:r>
              <a:rPr lang="ru-RU" sz="1200" b="1" dirty="0">
                <a:solidFill>
                  <a:schemeClr val="tx1"/>
                </a:solidFill>
              </a:rPr>
              <a:t>сведения об источнике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средств</a:t>
            </a:r>
            <a:r>
              <a:rPr lang="ru-RU" sz="1200" b="1" dirty="0">
                <a:solidFill>
                  <a:schemeClr val="tx1"/>
                </a:solidFill>
              </a:rPr>
              <a:t>, за счет которых приобретено имущество.</a:t>
            </a:r>
          </a:p>
          <a:p>
            <a:pPr marL="0" indent="0"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211960" y="1333922"/>
            <a:ext cx="4896544" cy="3809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       1.  </a:t>
            </a:r>
            <a:r>
              <a:rPr lang="ru-RU" sz="1200" b="1" dirty="0" smtClean="0">
                <a:solidFill>
                  <a:schemeClr val="tx1"/>
                </a:solidFill>
              </a:rPr>
              <a:t>Указываются </a:t>
            </a:r>
            <a:r>
              <a:rPr lang="ru-RU" sz="1200" b="1" dirty="0">
                <a:solidFill>
                  <a:schemeClr val="tx1"/>
                </a:solidFill>
              </a:rPr>
              <a:t>все объекты недвижимости, принадлежащие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     служащему</a:t>
            </a:r>
            <a:r>
              <a:rPr lang="ru-RU" sz="1200" b="1" dirty="0">
                <a:solidFill>
                  <a:schemeClr val="tx1"/>
                </a:solidFill>
              </a:rPr>
              <a:t>, члену его семьи на праве </a:t>
            </a:r>
            <a:r>
              <a:rPr lang="ru-RU" sz="1200" b="1" dirty="0" smtClean="0">
                <a:solidFill>
                  <a:schemeClr val="tx1"/>
                </a:solidFill>
              </a:rPr>
              <a:t>собственности, а так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  же имущество</a:t>
            </a:r>
            <a:r>
              <a:rPr lang="ru-RU" sz="1200" b="1" dirty="0">
                <a:solidFill>
                  <a:schemeClr val="tx1"/>
                </a:solidFill>
              </a:rPr>
              <a:t>, полученное в порядке наследования </a:t>
            </a:r>
            <a:r>
              <a:rPr lang="ru-RU" sz="1200" b="1" dirty="0" smtClean="0">
                <a:solidFill>
                  <a:schemeClr val="tx1"/>
                </a:solidFill>
              </a:rPr>
              <a:t>или </a:t>
            </a:r>
            <a:r>
              <a:rPr lang="ru-RU" sz="1200" b="1" dirty="0">
                <a:solidFill>
                  <a:schemeClr val="tx1"/>
                </a:solidFill>
              </a:rPr>
              <a:t>по </a:t>
            </a:r>
            <a:r>
              <a:rPr lang="ru-RU" sz="1200" b="1" dirty="0" smtClean="0">
                <a:solidFill>
                  <a:schemeClr val="tx1"/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  решению суда, у которого </a:t>
            </a:r>
            <a:r>
              <a:rPr lang="ru-RU" sz="1200" b="1" dirty="0">
                <a:solidFill>
                  <a:schemeClr val="tx1"/>
                </a:solidFill>
              </a:rPr>
              <a:t>не   </a:t>
            </a:r>
            <a:r>
              <a:rPr lang="ru-RU" sz="1200" b="1" dirty="0" smtClean="0">
                <a:solidFill>
                  <a:schemeClr val="tx1"/>
                </a:solidFill>
              </a:rPr>
              <a:t>осуществлена регистрация  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   права собственности в </a:t>
            </a:r>
            <a:r>
              <a:rPr lang="ru-RU" sz="1200" b="1" dirty="0" err="1" smtClean="0">
                <a:solidFill>
                  <a:schemeClr val="tx1"/>
                </a:solidFill>
              </a:rPr>
              <a:t>Росреестре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</a:t>
            </a:r>
            <a:r>
              <a:rPr lang="ru-RU" sz="1200" b="1" dirty="0" smtClean="0">
                <a:solidFill>
                  <a:srgbClr val="FF0000"/>
                </a:solidFill>
              </a:rPr>
              <a:t>2.</a:t>
            </a:r>
            <a:r>
              <a:rPr lang="ru-RU" sz="1200" b="1" dirty="0" smtClean="0">
                <a:solidFill>
                  <a:schemeClr val="tx1"/>
                </a:solidFill>
              </a:rPr>
              <a:t> При наличии </a:t>
            </a:r>
            <a:r>
              <a:rPr lang="ru-RU" sz="1200" b="1" dirty="0">
                <a:solidFill>
                  <a:schemeClr val="tx1"/>
                </a:solidFill>
              </a:rPr>
              <a:t>в собственности </a:t>
            </a:r>
            <a:r>
              <a:rPr lang="ru-RU" sz="1200" b="1" dirty="0" smtClean="0">
                <a:solidFill>
                  <a:schemeClr val="tx1"/>
                </a:solidFill>
              </a:rPr>
              <a:t>земельного участка, информация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   о </a:t>
            </a:r>
            <a:r>
              <a:rPr lang="ru-RU" sz="1200" b="1" dirty="0">
                <a:solidFill>
                  <a:schemeClr val="tx1"/>
                </a:solidFill>
              </a:rPr>
              <a:t>которых отражается в подразделе 3.1 </a:t>
            </a:r>
            <a:r>
              <a:rPr lang="ru-RU" sz="1200" b="1" dirty="0" smtClean="0">
                <a:solidFill>
                  <a:schemeClr val="tx1"/>
                </a:solidFill>
              </a:rPr>
              <a:t> «</a:t>
            </a:r>
            <a:r>
              <a:rPr lang="ru-RU" sz="1200" b="1" dirty="0">
                <a:solidFill>
                  <a:schemeClr val="tx1"/>
                </a:solidFill>
              </a:rPr>
              <a:t>Недвижимое </a:t>
            </a:r>
            <a:r>
              <a:rPr lang="ru-RU" sz="1200" b="1" dirty="0" smtClean="0">
                <a:solidFill>
                  <a:schemeClr val="tx1"/>
                </a:solidFill>
              </a:rPr>
              <a:t>   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   имущество».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        3. </a:t>
            </a:r>
            <a:r>
              <a:rPr lang="ru-RU" sz="1200" b="1" dirty="0" smtClean="0">
                <a:solidFill>
                  <a:schemeClr val="tx1"/>
                </a:solidFill>
              </a:rPr>
              <a:t>Адрес и площадь объекта   </a:t>
            </a:r>
            <a:r>
              <a:rPr lang="ru-RU" sz="1200" b="1" dirty="0">
                <a:solidFill>
                  <a:schemeClr val="tx1"/>
                </a:solidFill>
              </a:rPr>
              <a:t>недвижимого имущества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     указываются </a:t>
            </a:r>
            <a:r>
              <a:rPr lang="ru-RU" sz="1200" b="1" dirty="0">
                <a:solidFill>
                  <a:schemeClr val="tx1"/>
                </a:solidFill>
              </a:rPr>
              <a:t>согласно </a:t>
            </a:r>
            <a:r>
              <a:rPr lang="ru-RU" sz="1200" b="1" dirty="0" smtClean="0">
                <a:solidFill>
                  <a:schemeClr val="tx1"/>
                </a:solidFill>
              </a:rPr>
              <a:t>правоустанавливающим  документам</a:t>
            </a:r>
            <a:r>
              <a:rPr lang="ru-RU" sz="1200" b="1" dirty="0">
                <a:solidFill>
                  <a:schemeClr val="tx1"/>
                </a:solidFill>
              </a:rPr>
              <a:t>.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       4</a:t>
            </a:r>
            <a:r>
              <a:rPr lang="ru-RU" sz="1200" b="1" dirty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Для </a:t>
            </a:r>
            <a:r>
              <a:rPr lang="ru-RU" sz="1200" b="1" dirty="0">
                <a:solidFill>
                  <a:schemeClr val="tx1"/>
                </a:solidFill>
              </a:rPr>
              <a:t>каждого объекта недвижимого имущества </a:t>
            </a:r>
            <a:r>
              <a:rPr lang="ru-RU" sz="1200" b="1" dirty="0" smtClean="0">
                <a:solidFill>
                  <a:schemeClr val="tx1"/>
                </a:solidFill>
              </a:rPr>
              <a:t> указываются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   реквизиты документов </a:t>
            </a:r>
            <a:r>
              <a:rPr lang="ru-RU" sz="1200" b="1" dirty="0">
                <a:solidFill>
                  <a:schemeClr val="tx1"/>
                </a:solidFill>
              </a:rPr>
              <a:t>(серия, номер и дата </a:t>
            </a:r>
            <a:r>
              <a:rPr lang="ru-RU" sz="1200" b="1" dirty="0" smtClean="0">
                <a:solidFill>
                  <a:schemeClr val="tx1"/>
                </a:solidFill>
              </a:rPr>
              <a:t> выдачи</a:t>
            </a:r>
            <a:r>
              <a:rPr lang="ru-RU" sz="1200" b="1" dirty="0">
                <a:solidFill>
                  <a:schemeClr val="tx1"/>
                </a:solidFill>
              </a:rPr>
              <a:t>)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   свидетельства </a:t>
            </a:r>
            <a:r>
              <a:rPr lang="ru-RU" sz="1200" b="1" dirty="0">
                <a:solidFill>
                  <a:schemeClr val="tx1"/>
                </a:solidFill>
              </a:rPr>
              <a:t>о государственной регистрации </a:t>
            </a:r>
            <a:r>
              <a:rPr lang="ru-RU" sz="1200" b="1" dirty="0" smtClean="0">
                <a:solidFill>
                  <a:schemeClr val="tx1"/>
                </a:solidFill>
              </a:rPr>
              <a:t>права </a:t>
            </a:r>
            <a:r>
              <a:rPr lang="ru-RU" sz="1200" b="1" dirty="0">
                <a:solidFill>
                  <a:schemeClr val="tx1"/>
                </a:solidFill>
              </a:rPr>
              <a:t>на </a:t>
            </a:r>
            <a:r>
              <a:rPr lang="ru-RU" sz="1200" b="1" dirty="0" smtClean="0">
                <a:solidFill>
                  <a:schemeClr val="tx1"/>
                </a:solidFill>
              </a:rPr>
              <a:t>     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   недвижимое </a:t>
            </a:r>
            <a:r>
              <a:rPr lang="ru-RU" sz="1200" b="1" dirty="0">
                <a:solidFill>
                  <a:schemeClr val="tx1"/>
                </a:solidFill>
              </a:rPr>
              <a:t>имущество или номер и дата </a:t>
            </a:r>
            <a:r>
              <a:rPr lang="ru-RU" sz="1200" b="1" dirty="0" smtClean="0">
                <a:solidFill>
                  <a:schemeClr val="tx1"/>
                </a:solidFill>
              </a:rPr>
              <a:t>из выписки ЕГРН).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        5. </a:t>
            </a:r>
            <a:r>
              <a:rPr lang="ru-RU" sz="1200" b="1" dirty="0" smtClean="0">
                <a:solidFill>
                  <a:schemeClr val="tx1"/>
                </a:solidFill>
              </a:rPr>
              <a:t>Источники </a:t>
            </a:r>
            <a:r>
              <a:rPr lang="ru-RU" sz="1200" b="1" dirty="0">
                <a:solidFill>
                  <a:schemeClr val="tx1"/>
                </a:solidFill>
              </a:rPr>
              <a:t>средств, за счет которых </a:t>
            </a:r>
            <a:r>
              <a:rPr lang="ru-RU" sz="1200" b="1" dirty="0" smtClean="0">
                <a:solidFill>
                  <a:schemeClr val="tx1"/>
                </a:solidFill>
              </a:rPr>
              <a:t>приобретено 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      имущество отображаются в подразделе 3.1  в случае если  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   данная недвижимость приобретена а пределами РФ.</a:t>
            </a:r>
            <a:endParaRPr lang="ru-RU" sz="12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83568" y="411510"/>
            <a:ext cx="7704137" cy="38417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Раздел 3 «Сведения об имуществе», подраздел 3.1 «Недвижимое имущество»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6732240" y="973883"/>
            <a:ext cx="432048" cy="3600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2051720" y="986612"/>
            <a:ext cx="360040" cy="37820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5148064" y="941243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915566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18598"/>
            <a:ext cx="2304256" cy="229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143508" y="1589178"/>
            <a:ext cx="3816424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подразделе 3.2. «Транспортные средства»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служащий  </a:t>
            </a:r>
            <a:r>
              <a:rPr lang="ru-RU" sz="1200" b="1" dirty="0">
                <a:solidFill>
                  <a:schemeClr val="tx1"/>
                </a:solidFill>
              </a:rPr>
              <a:t>не указывает информацию о </a:t>
            </a:r>
            <a:r>
              <a:rPr lang="ru-RU" sz="1200" b="1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принадлежащих </a:t>
            </a:r>
            <a:r>
              <a:rPr lang="ru-RU" sz="1200" b="1" dirty="0">
                <a:solidFill>
                  <a:schemeClr val="tx1"/>
                </a:solidFill>
              </a:rPr>
              <a:t>ему и членам его семьи на праве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собственности </a:t>
            </a:r>
            <a:r>
              <a:rPr lang="ru-RU" sz="1200" b="1" dirty="0">
                <a:solidFill>
                  <a:schemeClr val="tx1"/>
                </a:solidFill>
              </a:rPr>
              <a:t>транспортных средствах либо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указывает </a:t>
            </a:r>
            <a:r>
              <a:rPr lang="ru-RU" sz="1200" b="1" dirty="0">
                <a:solidFill>
                  <a:schemeClr val="tx1"/>
                </a:solidFill>
              </a:rPr>
              <a:t>информацию о них не в полном объеме.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427984" y="1589178"/>
            <a:ext cx="4680520" cy="3397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</a:t>
            </a:r>
            <a:r>
              <a:rPr lang="ru-RU" sz="1200" b="1" dirty="0" smtClean="0">
                <a:solidFill>
                  <a:srgbClr val="FF0000"/>
                </a:solidFill>
              </a:rPr>
              <a:t>  </a:t>
            </a:r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подразделе 3.2. «Транспортные средства» указываются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сведения </a:t>
            </a:r>
            <a:r>
              <a:rPr lang="ru-RU" sz="1200" b="1" dirty="0">
                <a:solidFill>
                  <a:schemeClr val="tx1"/>
                </a:solidFill>
              </a:rPr>
              <a:t>о транспортных средствах, находящихся в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собственности </a:t>
            </a:r>
            <a:r>
              <a:rPr lang="ru-RU" sz="1200" b="1" dirty="0">
                <a:solidFill>
                  <a:schemeClr val="tx1"/>
                </a:solidFill>
              </a:rPr>
              <a:t>по состоянию на отчетную дату, независимо от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того</a:t>
            </a:r>
            <a:r>
              <a:rPr lang="ru-RU" sz="1200" b="1" dirty="0">
                <a:solidFill>
                  <a:schemeClr val="tx1"/>
                </a:solidFill>
              </a:rPr>
              <a:t>, когда они были приобретены, в каком регионе </a:t>
            </a:r>
            <a:r>
              <a:rPr lang="ru-RU" sz="1200" b="1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Российской </a:t>
            </a:r>
            <a:r>
              <a:rPr lang="ru-RU" sz="1200" b="1" dirty="0">
                <a:solidFill>
                  <a:schemeClr val="tx1"/>
                </a:solidFill>
              </a:rPr>
              <a:t>Федерации или в каком государстве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зарегистрированы </a:t>
            </a:r>
            <a:r>
              <a:rPr lang="ru-RU" sz="1200" b="1" dirty="0">
                <a:solidFill>
                  <a:schemeClr val="tx1"/>
                </a:solidFill>
              </a:rPr>
              <a:t>(в </a:t>
            </a:r>
            <a:r>
              <a:rPr lang="ru-RU" sz="1200" b="1" dirty="0" err="1">
                <a:solidFill>
                  <a:schemeClr val="tx1"/>
                </a:solidFill>
              </a:rPr>
              <a:t>т.ч</a:t>
            </a:r>
            <a:r>
              <a:rPr lang="ru-RU" sz="1200" b="1" dirty="0">
                <a:solidFill>
                  <a:schemeClr val="tx1"/>
                </a:solidFill>
              </a:rPr>
              <a:t>. о переданных в пользование по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доверенности</a:t>
            </a:r>
            <a:r>
              <a:rPr lang="ru-RU" sz="1200" b="1" dirty="0">
                <a:solidFill>
                  <a:schemeClr val="tx1"/>
                </a:solidFill>
              </a:rPr>
              <a:t>, находящихся в угоне, в залоге у банка, ветхих,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полностью </a:t>
            </a:r>
            <a:r>
              <a:rPr lang="ru-RU" sz="1200" b="1" dirty="0">
                <a:solidFill>
                  <a:schemeClr val="tx1"/>
                </a:solidFill>
              </a:rPr>
              <a:t>негодных к эксплуатации и т.д.). Обязательно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подлежат </a:t>
            </a:r>
            <a:r>
              <a:rPr lang="ru-RU" sz="1200" b="1" dirty="0">
                <a:solidFill>
                  <a:schemeClr val="tx1"/>
                </a:solidFill>
              </a:rPr>
              <a:t>указанию вид, марка, модель транспортного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средства</a:t>
            </a:r>
            <a:r>
              <a:rPr lang="ru-RU" sz="1200" b="1" dirty="0">
                <a:solidFill>
                  <a:schemeClr val="tx1"/>
                </a:solidFill>
              </a:rPr>
              <a:t>, год его изготовления, наименование (код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подразделения</a:t>
            </a:r>
            <a:r>
              <a:rPr lang="ru-RU" sz="1200" b="1" dirty="0">
                <a:solidFill>
                  <a:schemeClr val="tx1"/>
                </a:solidFill>
              </a:rPr>
              <a:t>) органа внутренних дел, осуществившего его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регистрационный </a:t>
            </a:r>
            <a:r>
              <a:rPr lang="ru-RU" sz="1200" b="1" dirty="0">
                <a:solidFill>
                  <a:schemeClr val="tx1"/>
                </a:solidFill>
              </a:rPr>
              <a:t>учет.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755576" y="339502"/>
            <a:ext cx="7704137" cy="38417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Раздел 3 «Сведения об имуществе», подраздел 3.2 «Транспортные средства»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6658930" y="1229138"/>
            <a:ext cx="432048" cy="3600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2051720" y="1210972"/>
            <a:ext cx="360040" cy="37820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5148064" y="941243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915566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06557"/>
            <a:ext cx="1661128" cy="132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71500" y="2000765"/>
            <a:ext cx="4032448" cy="2083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 </a:t>
            </a:r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подразделах 3.3 «Цифровые финансовые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активы</a:t>
            </a:r>
            <a:r>
              <a:rPr lang="ru-RU" sz="1200" b="1" dirty="0">
                <a:solidFill>
                  <a:schemeClr val="tx1"/>
                </a:solidFill>
              </a:rPr>
              <a:t>, цифровые права, включающие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одновременно </a:t>
            </a:r>
            <a:r>
              <a:rPr lang="ru-RU" sz="1200" b="1" dirty="0">
                <a:solidFill>
                  <a:schemeClr val="tx1"/>
                </a:solidFill>
              </a:rPr>
              <a:t>цифровые финансовые активы и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иные </a:t>
            </a:r>
            <a:r>
              <a:rPr lang="ru-RU" sz="1200" b="1" dirty="0">
                <a:solidFill>
                  <a:schemeClr val="tx1"/>
                </a:solidFill>
              </a:rPr>
              <a:t>цифровые права», 3.4 «Утилитарные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цифровые </a:t>
            </a:r>
            <a:r>
              <a:rPr lang="ru-RU" sz="1200" b="1" dirty="0">
                <a:solidFill>
                  <a:schemeClr val="tx1"/>
                </a:solidFill>
              </a:rPr>
              <a:t>права», 3.5 «Цифровая валюта»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служащий </a:t>
            </a:r>
            <a:r>
              <a:rPr lang="ru-RU" sz="1200" b="1" dirty="0">
                <a:solidFill>
                  <a:schemeClr val="tx1"/>
                </a:solidFill>
              </a:rPr>
              <a:t>не указывает информацию о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принадлежащем </a:t>
            </a:r>
            <a:r>
              <a:rPr lang="ru-RU" sz="1200" b="1" dirty="0">
                <a:solidFill>
                  <a:schemeClr val="tx1"/>
                </a:solidFill>
              </a:rPr>
              <a:t>ему и членам его семьи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соответствующем </a:t>
            </a:r>
            <a:r>
              <a:rPr lang="ru-RU" sz="1200" b="1" dirty="0">
                <a:solidFill>
                  <a:schemeClr val="tx1"/>
                </a:solidFill>
              </a:rPr>
              <a:t>имуществе либо отражает ее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неверно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572000" y="2045358"/>
            <a:ext cx="4179763" cy="3046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200" b="1" dirty="0" smtClean="0">
                <a:solidFill>
                  <a:schemeClr val="tx1"/>
                </a:solidFill>
              </a:rPr>
              <a:t>Подробная </a:t>
            </a:r>
            <a:r>
              <a:rPr lang="ru-RU" sz="1200" b="1" dirty="0">
                <a:solidFill>
                  <a:schemeClr val="tx1"/>
                </a:solidFill>
              </a:rPr>
              <a:t>информация о порядке отражения сведений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об </a:t>
            </a:r>
            <a:r>
              <a:rPr lang="ru-RU" sz="1200" b="1" dirty="0">
                <a:solidFill>
                  <a:schemeClr val="tx1"/>
                </a:solidFill>
              </a:rPr>
              <a:t>имеющихся по состоянию на отчетную дату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цифровых </a:t>
            </a:r>
            <a:r>
              <a:rPr lang="ru-RU" sz="1200" b="1" dirty="0">
                <a:solidFill>
                  <a:schemeClr val="tx1"/>
                </a:solidFill>
              </a:rPr>
              <a:t>финансовых активах, цифровых правах,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включающих </a:t>
            </a:r>
            <a:r>
              <a:rPr lang="ru-RU" sz="1200" b="1" dirty="0">
                <a:solidFill>
                  <a:schemeClr val="tx1"/>
                </a:solidFill>
              </a:rPr>
              <a:t>одновременно цифровые финансовые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активы </a:t>
            </a:r>
            <a:r>
              <a:rPr lang="ru-RU" sz="1200" b="1" dirty="0">
                <a:solidFill>
                  <a:schemeClr val="tx1"/>
                </a:solidFill>
              </a:rPr>
              <a:t>и иные цифровые права, утилитарных цифровых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правах </a:t>
            </a:r>
            <a:r>
              <a:rPr lang="ru-RU" sz="1200" b="1" dirty="0">
                <a:solidFill>
                  <a:schemeClr val="tx1"/>
                </a:solidFill>
              </a:rPr>
              <a:t>и цифровых валютах содержится в пунктах </a:t>
            </a:r>
            <a:r>
              <a:rPr lang="ru-RU" sz="1200" b="1" dirty="0" smtClean="0">
                <a:solidFill>
                  <a:schemeClr val="tx1"/>
                </a:solidFill>
              </a:rPr>
              <a:t>132-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150 </a:t>
            </a:r>
            <a:r>
              <a:rPr lang="ru-RU" sz="1200" b="1" dirty="0">
                <a:solidFill>
                  <a:schemeClr val="tx1"/>
                </a:solidFill>
              </a:rPr>
              <a:t>Методических рекомендаций.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</a:t>
            </a:r>
            <a:r>
              <a:rPr lang="ru-RU" sz="1200" b="1" dirty="0" smtClean="0">
                <a:solidFill>
                  <a:srgbClr val="2344EC"/>
                </a:solidFill>
              </a:rPr>
              <a:t>К </a:t>
            </a:r>
            <a:r>
              <a:rPr lang="ru-RU" sz="1200" b="1" dirty="0">
                <a:solidFill>
                  <a:srgbClr val="2344EC"/>
                </a:solidFill>
              </a:rPr>
              <a:t>цифровой валюте не относятся бонусные баллы, </a:t>
            </a:r>
            <a:r>
              <a:rPr lang="ru-RU" sz="1200" b="1" dirty="0" smtClean="0">
                <a:solidFill>
                  <a:srgbClr val="2344EC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 </a:t>
            </a:r>
            <a:r>
              <a:rPr lang="ru-RU" sz="1200" b="1" dirty="0" smtClean="0">
                <a:solidFill>
                  <a:srgbClr val="2344EC"/>
                </a:solidFill>
              </a:rPr>
              <a:t>    бонусы </a:t>
            </a:r>
            <a:r>
              <a:rPr lang="ru-RU" sz="1200" b="1" dirty="0">
                <a:solidFill>
                  <a:srgbClr val="2344EC"/>
                </a:solidFill>
              </a:rPr>
              <a:t>на накопительных дисконтных картах, </a:t>
            </a:r>
            <a:r>
              <a:rPr lang="ru-RU" sz="1200" b="1" dirty="0" smtClean="0">
                <a:solidFill>
                  <a:srgbClr val="2344E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 </a:t>
            </a:r>
            <a:r>
              <a:rPr lang="ru-RU" sz="1200" b="1" dirty="0" smtClean="0">
                <a:solidFill>
                  <a:srgbClr val="2344EC"/>
                </a:solidFill>
              </a:rPr>
              <a:t>    начисленные </a:t>
            </a:r>
            <a:r>
              <a:rPr lang="ru-RU" sz="1200" b="1" dirty="0">
                <a:solidFill>
                  <a:srgbClr val="2344EC"/>
                </a:solidFill>
              </a:rPr>
              <a:t>банками и иными организациями за </a:t>
            </a:r>
            <a:r>
              <a:rPr lang="ru-RU" sz="1200" b="1" dirty="0" smtClean="0">
                <a:solidFill>
                  <a:srgbClr val="2344E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 </a:t>
            </a:r>
            <a:r>
              <a:rPr lang="ru-RU" sz="1200" b="1" dirty="0" smtClean="0">
                <a:solidFill>
                  <a:srgbClr val="2344EC"/>
                </a:solidFill>
              </a:rPr>
              <a:t>    пользование </a:t>
            </a:r>
            <a:r>
              <a:rPr lang="ru-RU" sz="1200" b="1" dirty="0">
                <a:solidFill>
                  <a:srgbClr val="2344EC"/>
                </a:solidFill>
              </a:rPr>
              <a:t>их услугами, в том числе в виде денежных </a:t>
            </a:r>
            <a:r>
              <a:rPr lang="ru-RU" sz="1200" b="1" dirty="0" smtClean="0">
                <a:solidFill>
                  <a:srgbClr val="2344E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 </a:t>
            </a:r>
            <a:r>
              <a:rPr lang="ru-RU" sz="1200" b="1" dirty="0" smtClean="0">
                <a:solidFill>
                  <a:srgbClr val="2344EC"/>
                </a:solidFill>
              </a:rPr>
              <a:t>    средств </a:t>
            </a:r>
            <a:r>
              <a:rPr lang="ru-RU" sz="1200" b="1" dirty="0">
                <a:solidFill>
                  <a:srgbClr val="2344EC"/>
                </a:solidFill>
              </a:rPr>
              <a:t>(«</a:t>
            </a:r>
            <a:r>
              <a:rPr lang="ru-RU" sz="1200" b="1" dirty="0" err="1">
                <a:solidFill>
                  <a:srgbClr val="2344EC"/>
                </a:solidFill>
              </a:rPr>
              <a:t>кешбэк</a:t>
            </a:r>
            <a:r>
              <a:rPr lang="ru-RU" sz="1200" b="1" dirty="0">
                <a:solidFill>
                  <a:srgbClr val="2344EC"/>
                </a:solidFill>
              </a:rPr>
              <a:t> сервис»).</a:t>
            </a:r>
          </a:p>
          <a:p>
            <a:pPr marL="0" indent="0">
              <a:buNone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11560" y="483518"/>
            <a:ext cx="7848872" cy="801960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Раздел 3 «Сведения об имуществе»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подраздел 3.3 «Цифровые финансовые активы, цифровые права, включающие одновременно цифровые финансовые активы и иные цифровые права», подраздел 3.4 «Утилитарные цифровые права», подраздел 3.5 «Цифровая валюта»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6448594" y="1818084"/>
            <a:ext cx="571678" cy="22727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1583668" y="1808738"/>
            <a:ext cx="504056" cy="21971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4932040" y="1540200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274999" y="1532642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61" y="3225601"/>
            <a:ext cx="2484425" cy="191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120877" y="1281620"/>
            <a:ext cx="4104456" cy="2802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  </a:t>
            </a:r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разделе 4 </a:t>
            </a:r>
            <a:r>
              <a:rPr lang="ru-RU" sz="1200" b="1" dirty="0" smtClean="0">
                <a:solidFill>
                  <a:schemeClr val="tx1"/>
                </a:solidFill>
              </a:rPr>
              <a:t>служащий  </a:t>
            </a:r>
            <a:r>
              <a:rPr lang="ru-RU" sz="1200" b="1" dirty="0">
                <a:solidFill>
                  <a:schemeClr val="tx1"/>
                </a:solidFill>
              </a:rPr>
              <a:t>отражает не все открытые </a:t>
            </a:r>
            <a:r>
              <a:rPr lang="ru-RU" sz="1200" b="1" dirty="0" smtClean="0">
                <a:solidFill>
                  <a:schemeClr val="tx1"/>
                </a:solidFill>
              </a:rPr>
              <a:t> по 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состоянию </a:t>
            </a:r>
            <a:r>
              <a:rPr lang="ru-RU" sz="1200" b="1" dirty="0">
                <a:solidFill>
                  <a:schemeClr val="tx1"/>
                </a:solidFill>
              </a:rPr>
              <a:t>на отчетную дату счета в банках и иных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кредитных </a:t>
            </a:r>
            <a:r>
              <a:rPr lang="ru-RU" sz="1200" b="1" dirty="0">
                <a:solidFill>
                  <a:schemeClr val="tx1"/>
                </a:solidFill>
              </a:rPr>
              <a:t>организациях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2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r>
              <a:rPr lang="ru-RU" sz="1200" b="1" dirty="0">
                <a:solidFill>
                  <a:schemeClr val="tx1"/>
                </a:solidFill>
              </a:rPr>
              <a:t>Служащим некорректно указываются дата открытия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счета </a:t>
            </a:r>
            <a:r>
              <a:rPr lang="ru-RU" sz="1200" b="1" dirty="0">
                <a:solidFill>
                  <a:schemeClr val="tx1"/>
                </a:solidFill>
              </a:rPr>
              <a:t>и остаток денежных средств на нем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r>
              <a:rPr lang="ru-RU" sz="1600" b="1" dirty="0">
                <a:solidFill>
                  <a:srgbClr val="FF0000"/>
                </a:solidFill>
              </a:rPr>
              <a:t>.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В графе 6 «Сумма поступивших на счет денежных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средств</a:t>
            </a:r>
            <a:r>
              <a:rPr lang="ru-RU" sz="1200" b="1" dirty="0">
                <a:solidFill>
                  <a:schemeClr val="tx1"/>
                </a:solidFill>
              </a:rPr>
              <a:t>» раздела 4 «Сведения о счетах в банках и иных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кредитных </a:t>
            </a:r>
            <a:r>
              <a:rPr lang="ru-RU" sz="1200" b="1" dirty="0">
                <a:solidFill>
                  <a:schemeClr val="tx1"/>
                </a:solidFill>
              </a:rPr>
              <a:t>организациях» служащий не указывает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сумму </a:t>
            </a:r>
            <a:r>
              <a:rPr lang="ru-RU" sz="1200" b="1" dirty="0">
                <a:solidFill>
                  <a:schemeClr val="tx1"/>
                </a:solidFill>
              </a:rPr>
              <a:t>денежных поступлений на счет за отчетный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период</a:t>
            </a:r>
            <a:r>
              <a:rPr lang="ru-RU" sz="1200" b="1" dirty="0">
                <a:solidFill>
                  <a:schemeClr val="tx1"/>
                </a:solidFill>
              </a:rPr>
              <a:t>, превышающую общий доход его и его супруги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(</a:t>
            </a:r>
            <a:r>
              <a:rPr lang="ru-RU" sz="1200" b="1" dirty="0">
                <a:solidFill>
                  <a:schemeClr val="tx1"/>
                </a:solidFill>
              </a:rPr>
              <a:t>супруга) за отчетный период и два предшествующих </a:t>
            </a:r>
            <a:r>
              <a:rPr lang="ru-RU" sz="1200" b="1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ему </a:t>
            </a:r>
            <a:r>
              <a:rPr lang="ru-RU" sz="1200" b="1" dirty="0">
                <a:solidFill>
                  <a:schemeClr val="tx1"/>
                </a:solidFill>
              </a:rPr>
              <a:t>года.</a:t>
            </a:r>
            <a:endParaRPr 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quarter" idx="14"/>
          </p:nvPr>
        </p:nvSpPr>
        <p:spPr>
          <a:xfrm>
            <a:off x="4427984" y="1254398"/>
            <a:ext cx="4392488" cy="3520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1-2</a:t>
            </a:r>
            <a:r>
              <a:rPr lang="ru-RU" sz="1200" b="1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</a:rPr>
              <a:t>В </a:t>
            </a:r>
            <a:r>
              <a:rPr lang="ru-RU" sz="1200" b="1" dirty="0">
                <a:solidFill>
                  <a:schemeClr val="tx1"/>
                </a:solidFill>
              </a:rPr>
              <a:t>разделе 4. </a:t>
            </a:r>
            <a:r>
              <a:rPr lang="ru-RU" sz="1200" b="1" dirty="0" smtClean="0">
                <a:solidFill>
                  <a:schemeClr val="tx1"/>
                </a:solidFill>
              </a:rPr>
              <a:t>отражается </a:t>
            </a:r>
            <a:r>
              <a:rPr lang="ru-RU" sz="1200" b="1" dirty="0">
                <a:solidFill>
                  <a:schemeClr val="tx1"/>
                </a:solidFill>
              </a:rPr>
              <a:t>информация обо всех счетах,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открытых </a:t>
            </a:r>
            <a:r>
              <a:rPr lang="ru-RU" sz="1200" b="1" dirty="0">
                <a:solidFill>
                  <a:schemeClr val="tx1"/>
                </a:solidFill>
              </a:rPr>
              <a:t>по состоянию на отчетную дату в банках и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иных </a:t>
            </a:r>
            <a:r>
              <a:rPr lang="ru-RU" sz="1200" b="1" dirty="0">
                <a:solidFill>
                  <a:schemeClr val="tx1"/>
                </a:solidFill>
              </a:rPr>
              <a:t>кредитных </a:t>
            </a:r>
            <a:r>
              <a:rPr lang="ru-RU" sz="1200" b="1" dirty="0" smtClean="0">
                <a:solidFill>
                  <a:schemeClr val="tx1"/>
                </a:solidFill>
              </a:rPr>
              <a:t>организациях.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    </a:t>
            </a:r>
            <a:r>
              <a:rPr lang="ru-RU" sz="1200" b="1" dirty="0" smtClean="0">
                <a:solidFill>
                  <a:schemeClr val="tx1"/>
                </a:solidFill>
              </a:rPr>
              <a:t>  В </a:t>
            </a:r>
            <a:r>
              <a:rPr lang="ru-RU" sz="1200" b="1" dirty="0">
                <a:solidFill>
                  <a:schemeClr val="tx1"/>
                </a:solidFill>
              </a:rPr>
              <a:t>поле «Дата открытия счета» подлежит указанию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только </a:t>
            </a:r>
            <a:r>
              <a:rPr lang="ru-RU" sz="1200" b="1" dirty="0">
                <a:solidFill>
                  <a:schemeClr val="tx1"/>
                </a:solidFill>
              </a:rPr>
              <a:t>информация о дате открытия счета.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 </a:t>
            </a:r>
            <a:r>
              <a:rPr lang="ru-RU" sz="1200" b="1" dirty="0" smtClean="0">
                <a:solidFill>
                  <a:srgbClr val="2344EC"/>
                </a:solidFill>
              </a:rPr>
              <a:t>      Для       получения </a:t>
            </a:r>
            <a:r>
              <a:rPr lang="ru-RU" sz="1200" b="1" dirty="0">
                <a:solidFill>
                  <a:srgbClr val="2344EC"/>
                </a:solidFill>
              </a:rPr>
              <a:t>достоверных сведений о дате </a:t>
            </a:r>
            <a:r>
              <a:rPr lang="ru-RU" sz="1200" b="1" dirty="0" smtClean="0">
                <a:solidFill>
                  <a:srgbClr val="2344EC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 </a:t>
            </a:r>
            <a:r>
              <a:rPr lang="ru-RU" sz="1200" b="1" dirty="0" smtClean="0">
                <a:solidFill>
                  <a:srgbClr val="2344EC"/>
                </a:solidFill>
              </a:rPr>
              <a:t>      открытия </a:t>
            </a:r>
            <a:r>
              <a:rPr lang="ru-RU" sz="1200" b="1" dirty="0">
                <a:solidFill>
                  <a:srgbClr val="2344EC"/>
                </a:solidFill>
              </a:rPr>
              <a:t>счета, виде такого счета, остатка на нем по </a:t>
            </a:r>
            <a:r>
              <a:rPr lang="ru-RU" sz="1200" b="1" dirty="0" smtClean="0">
                <a:solidFill>
                  <a:srgbClr val="2344E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 </a:t>
            </a:r>
            <a:r>
              <a:rPr lang="ru-RU" sz="1200" b="1" dirty="0" smtClean="0">
                <a:solidFill>
                  <a:srgbClr val="2344EC"/>
                </a:solidFill>
              </a:rPr>
              <a:t>      состоянию </a:t>
            </a:r>
            <a:r>
              <a:rPr lang="ru-RU" sz="1200" b="1" dirty="0">
                <a:solidFill>
                  <a:srgbClr val="2344EC"/>
                </a:solidFill>
              </a:rPr>
              <a:t>на отчетную дату следует обратиться в </a:t>
            </a:r>
            <a:r>
              <a:rPr lang="ru-RU" sz="1200" b="1" dirty="0" smtClean="0">
                <a:solidFill>
                  <a:srgbClr val="2344EC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2344EC"/>
                </a:solidFill>
              </a:rPr>
              <a:t> </a:t>
            </a:r>
            <a:r>
              <a:rPr lang="ru-RU" sz="1200" b="1" dirty="0" smtClean="0">
                <a:solidFill>
                  <a:srgbClr val="2344EC"/>
                </a:solidFill>
              </a:rPr>
              <a:t>      банк </a:t>
            </a:r>
            <a:r>
              <a:rPr lang="ru-RU" sz="1200" b="1" dirty="0">
                <a:solidFill>
                  <a:srgbClr val="2344EC"/>
                </a:solidFill>
              </a:rPr>
              <a:t>или соответствующую кредитную </a:t>
            </a:r>
            <a:r>
              <a:rPr lang="ru-RU" sz="1200" b="1" dirty="0" smtClean="0">
                <a:solidFill>
                  <a:srgbClr val="2344EC"/>
                </a:solidFill>
              </a:rPr>
              <a:t>организацию.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Указывается </a:t>
            </a:r>
            <a:r>
              <a:rPr lang="ru-RU" sz="1200" b="1" dirty="0">
                <a:solidFill>
                  <a:schemeClr val="tx1"/>
                </a:solidFill>
              </a:rPr>
              <a:t>общая сумма денежных поступлений на счет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за </a:t>
            </a:r>
            <a:r>
              <a:rPr lang="ru-RU" sz="1200" b="1" dirty="0">
                <a:solidFill>
                  <a:schemeClr val="tx1"/>
                </a:solidFill>
              </a:rPr>
              <a:t>отчетный период, если указанная сумма </a:t>
            </a:r>
            <a:r>
              <a:rPr lang="ru-RU" sz="1200" b="1" dirty="0" smtClean="0">
                <a:solidFill>
                  <a:schemeClr val="tx1"/>
                </a:solidFill>
              </a:rPr>
              <a:t> превышает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общий </a:t>
            </a:r>
            <a:r>
              <a:rPr lang="ru-RU" sz="1200" b="1" dirty="0">
                <a:solidFill>
                  <a:schemeClr val="tx1"/>
                </a:solidFill>
              </a:rPr>
              <a:t>доход служащего (работника) и его супруги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(</a:t>
            </a:r>
            <a:r>
              <a:rPr lang="ru-RU" sz="1200" b="1" dirty="0">
                <a:solidFill>
                  <a:schemeClr val="tx1"/>
                </a:solidFill>
              </a:rPr>
              <a:t>супруга) за отчетный период и два предшествующих ему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года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611560" y="339502"/>
            <a:ext cx="7848872" cy="8019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Раздел 4 Сведения о счетах в банках и иных кредитных организациях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>
            <a:off x="7165318" y="1157356"/>
            <a:ext cx="575034" cy="1800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2C174E6C-7B45-4FAF-A05C-8DC50FCEB424}"/>
              </a:ext>
            </a:extLst>
          </p:cNvPr>
          <p:cNvCxnSpPr/>
          <p:nvPr/>
        </p:nvCxnSpPr>
        <p:spPr>
          <a:xfrm flipH="1">
            <a:off x="1619671" y="1083763"/>
            <a:ext cx="553433" cy="1706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5633611" y="929874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73105" y="861304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73" y="1995686"/>
            <a:ext cx="758218" cy="64807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537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0cc1a9-1316-408f-8187-e038d83cb259">UKY7T55Y257D-145-68</_dlc_DocId>
    <_dlc_DocIdUrl xmlns="9f0cc1a9-1316-408f-8187-e038d83cb259">
      <Url>http://intranet/corp/_layouts/DocIdRedir.aspx?ID=UKY7T55Y257D-145-68</Url>
      <Description>UKY7T55Y257D-145-68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3E9D2B51A71A4F9352076C51C2BE3E" ma:contentTypeVersion="0" ma:contentTypeDescription="Создание документа." ma:contentTypeScope="" ma:versionID="44a72bfa7e9f8083acfdb5da3d93c737">
  <xsd:schema xmlns:xsd="http://www.w3.org/2001/XMLSchema" xmlns:xs="http://www.w3.org/2001/XMLSchema" xmlns:p="http://schemas.microsoft.com/office/2006/metadata/properties" xmlns:ns2="9f0cc1a9-1316-408f-8187-e038d83cb259" targetNamespace="http://schemas.microsoft.com/office/2006/metadata/properties" ma:root="true" ma:fieldsID="7bbcd5b2843d974df8e256ef5343e035" ns2:_="">
    <xsd:import namespace="9f0cc1a9-1316-408f-8187-e038d83cb2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cc1a9-1316-408f-8187-e038d83cb2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F87B794-3B32-49E1-B42D-9B9487640AF9}">
  <ds:schemaRefs>
    <ds:schemaRef ds:uri="http://schemas.microsoft.com/office/2006/documentManagement/types"/>
    <ds:schemaRef ds:uri="http://purl.org/dc/dcmitype/"/>
    <ds:schemaRef ds:uri="http://purl.org/dc/elements/1.1/"/>
    <ds:schemaRef ds:uri="9f0cc1a9-1316-408f-8187-e038d83cb259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8B8790-CF46-4AED-ABCD-69A1D6EBB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cc1a9-1316-408f-8187-e038d83cb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600B10-2676-4455-9279-6456436C184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B4E0F53-9D6C-42CF-9860-A6270CA9C49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3457</TotalTime>
  <Words>2492</Words>
  <Application>Microsoft Office PowerPoint</Application>
  <PresentationFormat>Экран (16:9)</PresentationFormat>
  <Paragraphs>307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Open Sans ExtraBold</vt:lpstr>
      <vt:lpstr>XO Thames</vt:lpstr>
      <vt:lpstr>Symbol</vt:lpstr>
      <vt:lpstr>Candara</vt:lpstr>
      <vt:lpstr>Arial Black</vt:lpstr>
      <vt:lpstr>Волна</vt:lpstr>
      <vt:lpstr>Административный отдел 2024 г. </vt:lpstr>
      <vt:lpstr>ТИТУЛЬНЫЙ ЛИСТ</vt:lpstr>
      <vt:lpstr> На что необходимо обратить внимание </vt:lpstr>
      <vt:lpstr>Раздел 1 . «Сведения о доходах»</vt:lpstr>
      <vt:lpstr>Раздел 2 . «Сведения о расходах»</vt:lpstr>
      <vt:lpstr>Раздел 3 «Сведения об имуществе», подраздел 3.1 «Недвижимое имущество»</vt:lpstr>
      <vt:lpstr>Раздел 3 «Сведения об имуществе», подраздел 3.2 «Транспортные средства»</vt:lpstr>
      <vt:lpstr>Раздел 3 «Сведения об имуществе» подраздел 3.3 «Цифровые финансовые активы, цифровые права, включающие одновременно цифровые финансовые активы и иные цифровые права», подраздел 3.4 «Утилитарные цифровые права», подраздел 3.5 «Цифровая валюта»</vt:lpstr>
      <vt:lpstr>Раздел 4 Сведения о счетах в банках и иных кредитных организациях</vt:lpstr>
      <vt:lpstr>Раздел 5 «Сведения о ценных бумагах» подраздел 5.1 «Акции и иное участие в коммерческих организациях и фондах», подраздел 5.2 «Иные ценные бумаги»</vt:lpstr>
      <vt:lpstr>Раздел 6 «Сведения об обязательствах имущественного характера» подраздел 6.1 «Объекты недвижимого имущества, находящиеся в пользовании»</vt:lpstr>
      <vt:lpstr>Раздел 6 «Сведения об обязательствах имущественного характера» Подраздел 6.2 «Срочные обязательства финансового характера»</vt:lpstr>
      <vt:lpstr>Раздел 7 «Сведения о недвижимом имуществе, транспортных средствах, ценных бумагах, цифровых финансовых активах, цифровых правах, включающих одновременно цифровые финансовые активы и иные цифровые права, об утилитарных цифровых правах и цифровой валюте, отчужденных в течение отчетного периода в результате безвозмездной сделки»</vt:lpstr>
      <vt:lpstr>Заполнение, печать справки (справок) о доходах, расходах, об имуществе и обязательствах имущественного характера и представление ее в подразделение по профилактике коррупционных и иных правонарушений</vt:lpstr>
      <vt:lpstr>ОТВЕТСТВЕННОСТЬ ЗА ПРЕДОСТАВЛЕНИЕ ЗАВЕДОМО НЕДОСТОВЕРНЫХ ИЛИ НЕПОЛНЫХ СВЕДЕНИЙ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 Практикум</dc:title>
  <dc:creator>Дулина Наталья Владимировна</dc:creator>
  <cp:lastModifiedBy>Бобылева Юлия Владиславовна</cp:lastModifiedBy>
  <cp:revision>133</cp:revision>
  <cp:lastPrinted>2023-12-25T06:42:09Z</cp:lastPrinted>
  <dcterms:modified xsi:type="dcterms:W3CDTF">2024-11-28T12:03:17Z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0x010100BF3E9D2B51A71A4F9352076C51C2BE3E</vt:lpwstr>
  </property>
  <property fmtid="{D5CDD505-2E9C-101B-9397-08002B2CF9AE}" pid="3" name="_dlc_DocIdItemGuid">
    <vt:lpwstr>a2ef5aa5-a9a3-4072-9321-feb46e549e40</vt:lpwstr>
  </property>
</Properties>
</file>